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65" r:id="rId2"/>
    <p:sldId id="269" r:id="rId3"/>
    <p:sldId id="268" r:id="rId4"/>
    <p:sldId id="266" r:id="rId5"/>
    <p:sldId id="270" r:id="rId6"/>
    <p:sldId id="267" r:id="rId7"/>
    <p:sldId id="271" r:id="rId8"/>
    <p:sldId id="262" r:id="rId9"/>
    <p:sldId id="264" r:id="rId10"/>
    <p:sldId id="272" r:id="rId11"/>
  </p:sldIdLst>
  <p:sldSz cx="1440021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438E"/>
    <a:srgbClr val="FAA419"/>
    <a:srgbClr val="84BA42"/>
    <a:srgbClr val="C82423"/>
    <a:srgbClr val="3F8CF8"/>
    <a:srgbClr val="5F18C8"/>
    <a:srgbClr val="DCCB59"/>
    <a:srgbClr val="F8F2A4"/>
    <a:srgbClr val="D4562E"/>
    <a:srgbClr val="82AD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9"/>
    <p:restoredTop sz="94762"/>
  </p:normalViewPr>
  <p:slideViewPr>
    <p:cSldViewPr snapToGrid="0">
      <p:cViewPr varScale="1">
        <p:scale>
          <a:sx n="118" d="100"/>
          <a:sy n="118" d="100"/>
        </p:scale>
        <p:origin x="24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091B55-B58B-734D-8EA7-5A9B4C46F7DF}" type="datetimeFigureOut">
              <a:rPr kumimoji="1" lang="zh-CN" altLang="en-US" smtClean="0"/>
              <a:t>2025/3/12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90500" y="1143000"/>
            <a:ext cx="6477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586C02-4808-B34D-8A26-7CEFB8B6EF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111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C11D8-0EBE-7A70-6BDC-E33F2FE38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D18478E-48BD-77BE-2BBF-79847D673F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D040BE2-253D-043B-4DEA-2D420DB359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E65216-0FB3-BE00-322C-3128997B0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86C02-4808-B34D-8A26-7CEFB8B6EFA8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0047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08C6D-8408-5A4F-CAF6-F777F6922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3ABABE6-4421-5FD3-C6FC-CA6AE37D0C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8596B95-3D0B-A33E-B93F-3DA19D60C3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B63443-C1A7-58C4-A8A0-4BD07D78EC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86C02-4808-B34D-8A26-7CEFB8B6EFA8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0832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EDF8B-4105-4A91-7EB1-2EBE2FF26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9590D49-951C-1C68-9595-950A90AB09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2B2E064-9F28-A457-82F7-59AF997813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3F2BA7-883B-AC67-D7CB-B646964AC3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86C02-4808-B34D-8A26-7CEFB8B6EFA8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66656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695C2-2F99-D143-A3C0-58EBE775F5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941CDC-6B42-0919-2FD4-2B9B58C363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6E99257-1BA4-68DE-1C43-E9AEB94D0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12D5E3-812A-7312-4B8B-A78C16AC14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586C02-4808-B34D-8A26-7CEFB8B6EFA8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8509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122363"/>
            <a:ext cx="1080016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3602038"/>
            <a:ext cx="1080016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3BCC-B18C-5C46-A45E-D86B557CA5D5}" type="datetimeFigureOut">
              <a:rPr kumimoji="1" lang="zh-CN" altLang="en-US" smtClean="0"/>
              <a:t>2025/3/12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27C8-5BF3-584C-B9E9-9BBF7A9478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4860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3BCC-B18C-5C46-A45E-D86B557CA5D5}" type="datetimeFigureOut">
              <a:rPr kumimoji="1" lang="zh-CN" altLang="en-US" smtClean="0"/>
              <a:t>2025/3/12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27C8-5BF3-584C-B9E9-9BBF7A9478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8078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365125"/>
            <a:ext cx="3105046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365125"/>
            <a:ext cx="913513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3BCC-B18C-5C46-A45E-D86B557CA5D5}" type="datetimeFigureOut">
              <a:rPr kumimoji="1" lang="zh-CN" altLang="en-US" smtClean="0"/>
              <a:t>2025/3/12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27C8-5BF3-584C-B9E9-9BBF7A9478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9403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3BCC-B18C-5C46-A45E-D86B557CA5D5}" type="datetimeFigureOut">
              <a:rPr kumimoji="1" lang="zh-CN" altLang="en-US" smtClean="0"/>
              <a:t>2025/3/12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27C8-5BF3-584C-B9E9-9BBF7A9478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2018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1709738"/>
            <a:ext cx="12420184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4589464"/>
            <a:ext cx="1242018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3BCC-B18C-5C46-A45E-D86B557CA5D5}" type="datetimeFigureOut">
              <a:rPr kumimoji="1" lang="zh-CN" altLang="en-US" smtClean="0"/>
              <a:t>2025/3/12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27C8-5BF3-584C-B9E9-9BBF7A9478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3708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1825625"/>
            <a:ext cx="6120091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1825625"/>
            <a:ext cx="6120091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3BCC-B18C-5C46-A45E-D86B557CA5D5}" type="datetimeFigureOut">
              <a:rPr kumimoji="1" lang="zh-CN" altLang="en-US" smtClean="0"/>
              <a:t>2025/3/12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27C8-5BF3-584C-B9E9-9BBF7A9478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631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365126"/>
            <a:ext cx="12420184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1681163"/>
            <a:ext cx="60919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2505075"/>
            <a:ext cx="6091965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1681163"/>
            <a:ext cx="61219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2505075"/>
            <a:ext cx="612196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3BCC-B18C-5C46-A45E-D86B557CA5D5}" type="datetimeFigureOut">
              <a:rPr kumimoji="1" lang="zh-CN" altLang="en-US" smtClean="0"/>
              <a:t>2025/3/12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27C8-5BF3-584C-B9E9-9BBF7A9478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181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3BCC-B18C-5C46-A45E-D86B557CA5D5}" type="datetimeFigureOut">
              <a:rPr kumimoji="1" lang="zh-CN" altLang="en-US" smtClean="0"/>
              <a:t>2025/3/12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27C8-5BF3-584C-B9E9-9BBF7A9478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9396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3BCC-B18C-5C46-A45E-D86B557CA5D5}" type="datetimeFigureOut">
              <a:rPr kumimoji="1" lang="zh-CN" altLang="en-US" smtClean="0"/>
              <a:t>2025/3/12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27C8-5BF3-584C-B9E9-9BBF7A9478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19295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57200"/>
            <a:ext cx="46444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987426"/>
            <a:ext cx="729010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057400"/>
            <a:ext cx="46444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3BCC-B18C-5C46-A45E-D86B557CA5D5}" type="datetimeFigureOut">
              <a:rPr kumimoji="1" lang="zh-CN" altLang="en-US" smtClean="0"/>
              <a:t>2025/3/12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27C8-5BF3-584C-B9E9-9BBF7A9478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0984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57200"/>
            <a:ext cx="46444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987426"/>
            <a:ext cx="729010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057400"/>
            <a:ext cx="46444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3BCC-B18C-5C46-A45E-D86B557CA5D5}" type="datetimeFigureOut">
              <a:rPr kumimoji="1" lang="zh-CN" altLang="en-US" smtClean="0"/>
              <a:t>2025/3/12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527C8-5BF3-584C-B9E9-9BBF7A9478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3537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365126"/>
            <a:ext cx="12420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1825625"/>
            <a:ext cx="124201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6356351"/>
            <a:ext cx="3240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AC3BCC-B18C-5C46-A45E-D86B557CA5D5}" type="datetimeFigureOut">
              <a:rPr kumimoji="1" lang="zh-CN" altLang="en-US" smtClean="0"/>
              <a:t>2025/3/12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6356351"/>
            <a:ext cx="486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6356351"/>
            <a:ext cx="3240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F527C8-5BF3-584C-B9E9-9BBF7A94783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5526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5.png"/><Relationship Id="rId5" Type="http://schemas.openxmlformats.org/officeDocument/2006/relationships/image" Target="../media/image4.png"/><Relationship Id="rId15" Type="http://schemas.openxmlformats.org/officeDocument/2006/relationships/image" Target="../media/image17.png"/><Relationship Id="rId10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39.png"/><Relationship Id="rId4" Type="http://schemas.openxmlformats.org/officeDocument/2006/relationships/image" Target="../media/image1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A9975-AB6F-EAA3-DBCA-F50BF11A3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FF332F3-0EE5-DFA8-0B3C-DCEA586103B2}"/>
              </a:ext>
            </a:extLst>
          </p:cNvPr>
          <p:cNvSpPr/>
          <p:nvPr/>
        </p:nvSpPr>
        <p:spPr>
          <a:xfrm>
            <a:off x="1470944" y="1992809"/>
            <a:ext cx="900829" cy="7193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图片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9D7F83B-9F1D-D7BE-D352-60C56E3D81D5}"/>
              </a:ext>
            </a:extLst>
          </p:cNvPr>
          <p:cNvSpPr/>
          <p:nvPr/>
        </p:nvSpPr>
        <p:spPr>
          <a:xfrm>
            <a:off x="2670562" y="3428867"/>
            <a:ext cx="900828" cy="71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惯性</a:t>
            </a:r>
            <a:endParaRPr kumimoji="1" lang="en-US" altLang="zh-CN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信息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FB51466F-F468-0F5B-70BF-9A7A7B9A8259}"/>
              </a:ext>
            </a:extLst>
          </p:cNvPr>
          <p:cNvSpPr/>
          <p:nvPr/>
        </p:nvSpPr>
        <p:spPr>
          <a:xfrm>
            <a:off x="3873230" y="850643"/>
            <a:ext cx="2361316" cy="1859047"/>
          </a:xfrm>
          <a:prstGeom prst="roundRect">
            <a:avLst/>
          </a:prstGeom>
          <a:noFill/>
          <a:ln w="38100">
            <a:solidFill>
              <a:srgbClr val="79438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0" name="肘形连接符 59">
            <a:extLst>
              <a:ext uri="{FF2B5EF4-FFF2-40B4-BE49-F238E27FC236}">
                <a16:creationId xmlns:a16="http://schemas.microsoft.com/office/drawing/2014/main" id="{8E055A51-D46B-4B92-F336-C32A429AE6FC}"/>
              </a:ext>
            </a:extLst>
          </p:cNvPr>
          <p:cNvCxnSpPr>
            <a:cxnSpLocks/>
            <a:stCxn id="8" idx="2"/>
            <a:endCxn id="90" idx="1"/>
          </p:cNvCxnSpPr>
          <p:nvPr/>
        </p:nvCxnSpPr>
        <p:spPr>
          <a:xfrm rot="16200000" flipH="1">
            <a:off x="2788231" y="3278253"/>
            <a:ext cx="215076" cy="1954922"/>
          </a:xfrm>
          <a:prstGeom prst="bentConnector2">
            <a:avLst/>
          </a:prstGeom>
          <a:ln w="28575">
            <a:solidFill>
              <a:srgbClr val="84BA42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4" name="梯形 263">
            <a:extLst>
              <a:ext uri="{FF2B5EF4-FFF2-40B4-BE49-F238E27FC236}">
                <a16:creationId xmlns:a16="http://schemas.microsoft.com/office/drawing/2014/main" id="{0806E751-4A85-D09C-7CC4-BB37016CEA67}"/>
              </a:ext>
            </a:extLst>
          </p:cNvPr>
          <p:cNvSpPr/>
          <p:nvPr/>
        </p:nvSpPr>
        <p:spPr>
          <a:xfrm rot="10800000">
            <a:off x="7053437" y="850642"/>
            <a:ext cx="1904280" cy="1859047"/>
          </a:xfrm>
          <a:prstGeom prst="trapezoid">
            <a:avLst>
              <a:gd name="adj" fmla="val 18121"/>
            </a:avLst>
          </a:prstGeom>
          <a:noFill/>
          <a:ln w="38100">
            <a:solidFill>
              <a:srgbClr val="79438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7" name="直线连接符 266">
            <a:extLst>
              <a:ext uri="{FF2B5EF4-FFF2-40B4-BE49-F238E27FC236}">
                <a16:creationId xmlns:a16="http://schemas.microsoft.com/office/drawing/2014/main" id="{8A41EDA8-84DB-641F-CFC9-8CA5DDA9CFC0}"/>
              </a:ext>
            </a:extLst>
          </p:cNvPr>
          <p:cNvCxnSpPr>
            <a:cxnSpLocks/>
            <a:stCxn id="264" idx="3"/>
            <a:endCxn id="264" idx="1"/>
          </p:cNvCxnSpPr>
          <p:nvPr/>
        </p:nvCxnSpPr>
        <p:spPr>
          <a:xfrm>
            <a:off x="7221876" y="1780165"/>
            <a:ext cx="1567402" cy="0"/>
          </a:xfrm>
          <a:prstGeom prst="line">
            <a:avLst/>
          </a:prstGeom>
          <a:ln w="38100">
            <a:solidFill>
              <a:srgbClr val="79438E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679CA113-AC90-32E3-DC32-D0432F2E8863}"/>
              </a:ext>
            </a:extLst>
          </p:cNvPr>
          <p:cNvCxnSpPr>
            <a:cxnSpLocks/>
            <a:stCxn id="11" idx="2"/>
            <a:endCxn id="90" idx="1"/>
          </p:cNvCxnSpPr>
          <p:nvPr/>
        </p:nvCxnSpPr>
        <p:spPr>
          <a:xfrm rot="16200000" flipH="1">
            <a:off x="3389566" y="3879587"/>
            <a:ext cx="215075" cy="752254"/>
          </a:xfrm>
          <a:prstGeom prst="bentConnector2">
            <a:avLst/>
          </a:prstGeom>
          <a:ln w="28575">
            <a:solidFill>
              <a:srgbClr val="84BA42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15A5A8F6-621C-1DDE-F6EA-59B212D9946E}"/>
              </a:ext>
            </a:extLst>
          </p:cNvPr>
          <p:cNvSpPr/>
          <p:nvPr/>
        </p:nvSpPr>
        <p:spPr>
          <a:xfrm>
            <a:off x="1467893" y="3428867"/>
            <a:ext cx="900829" cy="7193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图片</a:t>
            </a:r>
          </a:p>
        </p:txBody>
      </p:sp>
      <p:cxnSp>
        <p:nvCxnSpPr>
          <p:cNvPr id="64" name="肘形连接符 63">
            <a:extLst>
              <a:ext uri="{FF2B5EF4-FFF2-40B4-BE49-F238E27FC236}">
                <a16:creationId xmlns:a16="http://schemas.microsoft.com/office/drawing/2014/main" id="{86179738-2245-AE07-3548-FEA972CF6B83}"/>
              </a:ext>
            </a:extLst>
          </p:cNvPr>
          <p:cNvCxnSpPr>
            <a:cxnSpLocks/>
            <a:stCxn id="4" idx="0"/>
            <a:endCxn id="12" idx="1"/>
          </p:cNvCxnSpPr>
          <p:nvPr/>
        </p:nvCxnSpPr>
        <p:spPr>
          <a:xfrm rot="5400000" flipH="1" flipV="1">
            <a:off x="2790973" y="910553"/>
            <a:ext cx="212642" cy="1951871"/>
          </a:xfrm>
          <a:prstGeom prst="bentConnector2">
            <a:avLst/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7D1D44E2-72AA-78C2-37C9-0627C5001B10}"/>
              </a:ext>
            </a:extLst>
          </p:cNvPr>
          <p:cNvCxnSpPr>
            <a:cxnSpLocks/>
            <a:stCxn id="12" idx="3"/>
            <a:endCxn id="264" idx="3"/>
          </p:cNvCxnSpPr>
          <p:nvPr/>
        </p:nvCxnSpPr>
        <p:spPr>
          <a:xfrm flipV="1">
            <a:off x="6234546" y="1780165"/>
            <a:ext cx="987330" cy="2"/>
          </a:xfrm>
          <a:prstGeom prst="straightConnector1">
            <a:avLst/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F5F1C622-538F-D271-D406-ECC4F9E3B4AA}"/>
              </a:ext>
            </a:extLst>
          </p:cNvPr>
          <p:cNvSpPr txBox="1"/>
          <p:nvPr/>
        </p:nvSpPr>
        <p:spPr>
          <a:xfrm>
            <a:off x="7278393" y="961461"/>
            <a:ext cx="1467068" cy="707886"/>
          </a:xfrm>
          <a:prstGeom prst="rect">
            <a:avLst/>
          </a:prstGeom>
          <a:noFill/>
          <a:ln>
            <a:noFill/>
            <a:prstDash val="dashDot"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地图</a:t>
            </a:r>
            <a:endParaRPr kumimoji="1" lang="en-US" altLang="zh-CN" sz="20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粗粒度信息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64677A24-26C8-DA78-3318-41608A86811F}"/>
              </a:ext>
            </a:extLst>
          </p:cNvPr>
          <p:cNvSpPr txBox="1"/>
          <p:nvPr/>
        </p:nvSpPr>
        <p:spPr>
          <a:xfrm>
            <a:off x="7272042" y="1890984"/>
            <a:ext cx="1467068" cy="707886"/>
          </a:xfrm>
          <a:prstGeom prst="rect">
            <a:avLst/>
          </a:prstGeom>
          <a:noFill/>
          <a:ln>
            <a:noFill/>
            <a:prstDash val="dashDot"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地图</a:t>
            </a:r>
            <a:endParaRPr kumimoji="1" lang="en-US" altLang="zh-CN" sz="20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细粒度信息</a:t>
            </a:r>
          </a:p>
        </p:txBody>
      </p:sp>
      <p:sp>
        <p:nvSpPr>
          <p:cNvPr id="90" name="圆角矩形 89">
            <a:extLst>
              <a:ext uri="{FF2B5EF4-FFF2-40B4-BE49-F238E27FC236}">
                <a16:creationId xmlns:a16="http://schemas.microsoft.com/office/drawing/2014/main" id="{BB17CF47-156E-858F-48A2-BB3BBFAE5B77}"/>
              </a:ext>
            </a:extLst>
          </p:cNvPr>
          <p:cNvSpPr/>
          <p:nvPr/>
        </p:nvSpPr>
        <p:spPr>
          <a:xfrm>
            <a:off x="3873230" y="3428868"/>
            <a:ext cx="2359879" cy="1868768"/>
          </a:xfrm>
          <a:prstGeom prst="roundRect">
            <a:avLst/>
          </a:prstGeom>
          <a:noFill/>
          <a:ln w="38100">
            <a:solidFill>
              <a:srgbClr val="84BA4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圆角矩形 90">
            <a:extLst>
              <a:ext uri="{FF2B5EF4-FFF2-40B4-BE49-F238E27FC236}">
                <a16:creationId xmlns:a16="http://schemas.microsoft.com/office/drawing/2014/main" id="{94D2B050-335C-C43C-7A03-118163C9C553}"/>
              </a:ext>
            </a:extLst>
          </p:cNvPr>
          <p:cNvSpPr/>
          <p:nvPr/>
        </p:nvSpPr>
        <p:spPr>
          <a:xfrm>
            <a:off x="6825637" y="3428867"/>
            <a:ext cx="2359879" cy="1868768"/>
          </a:xfrm>
          <a:prstGeom prst="roundRect">
            <a:avLst/>
          </a:prstGeom>
          <a:noFill/>
          <a:ln w="38100">
            <a:solidFill>
              <a:srgbClr val="C82423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4" name="肘形连接符 93">
            <a:extLst>
              <a:ext uri="{FF2B5EF4-FFF2-40B4-BE49-F238E27FC236}">
                <a16:creationId xmlns:a16="http://schemas.microsoft.com/office/drawing/2014/main" id="{7A2E4DC4-A4E6-EF89-1490-F3AEA3F589CF}"/>
              </a:ext>
            </a:extLst>
          </p:cNvPr>
          <p:cNvCxnSpPr>
            <a:cxnSpLocks/>
            <a:stCxn id="8" idx="0"/>
            <a:endCxn id="91" idx="1"/>
          </p:cNvCxnSpPr>
          <p:nvPr/>
        </p:nvCxnSpPr>
        <p:spPr>
          <a:xfrm rot="16200000" flipH="1">
            <a:off x="3904780" y="1442395"/>
            <a:ext cx="934384" cy="4907329"/>
          </a:xfrm>
          <a:prstGeom prst="bentConnector4">
            <a:avLst>
              <a:gd name="adj1" fmla="val -24465"/>
              <a:gd name="adj2" fmla="val 93876"/>
            </a:avLst>
          </a:prstGeom>
          <a:ln w="28575">
            <a:solidFill>
              <a:srgbClr val="C82423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直线箭头连接符 104">
            <a:extLst>
              <a:ext uri="{FF2B5EF4-FFF2-40B4-BE49-F238E27FC236}">
                <a16:creationId xmlns:a16="http://schemas.microsoft.com/office/drawing/2014/main" id="{44B3A966-A5A0-BD20-6DE6-8874B21F32A6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6233109" y="4363251"/>
            <a:ext cx="592528" cy="1"/>
          </a:xfrm>
          <a:prstGeom prst="straightConnector1">
            <a:avLst/>
          </a:prstGeom>
          <a:ln w="28575">
            <a:solidFill>
              <a:srgbClr val="84BA42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直线箭头连接符 113">
            <a:extLst>
              <a:ext uri="{FF2B5EF4-FFF2-40B4-BE49-F238E27FC236}">
                <a16:creationId xmlns:a16="http://schemas.microsoft.com/office/drawing/2014/main" id="{C17CA46E-7D68-D810-B1E2-5EA851A27F94}"/>
              </a:ext>
            </a:extLst>
          </p:cNvPr>
          <p:cNvCxnSpPr>
            <a:cxnSpLocks/>
            <a:stCxn id="264" idx="0"/>
            <a:endCxn id="91" idx="0"/>
          </p:cNvCxnSpPr>
          <p:nvPr/>
        </p:nvCxnSpPr>
        <p:spPr>
          <a:xfrm>
            <a:off x="8005577" y="2709689"/>
            <a:ext cx="0" cy="719178"/>
          </a:xfrm>
          <a:prstGeom prst="straightConnector1">
            <a:avLst/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D48C870B-9D4E-9F04-5162-D8473A6A3BDE}"/>
              </a:ext>
            </a:extLst>
          </p:cNvPr>
          <p:cNvCxnSpPr>
            <a:cxnSpLocks/>
            <a:stCxn id="91" idx="3"/>
            <a:endCxn id="124" idx="1"/>
          </p:cNvCxnSpPr>
          <p:nvPr/>
        </p:nvCxnSpPr>
        <p:spPr>
          <a:xfrm>
            <a:off x="9185516" y="4363251"/>
            <a:ext cx="592527" cy="0"/>
          </a:xfrm>
          <a:prstGeom prst="straightConnector1">
            <a:avLst/>
          </a:prstGeom>
          <a:ln w="28575">
            <a:solidFill>
              <a:srgbClr val="C82423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矩形 123">
            <a:extLst>
              <a:ext uri="{FF2B5EF4-FFF2-40B4-BE49-F238E27FC236}">
                <a16:creationId xmlns:a16="http://schemas.microsoft.com/office/drawing/2014/main" id="{45B700A3-8379-D87F-CA59-488DC675C1C7}"/>
              </a:ext>
            </a:extLst>
          </p:cNvPr>
          <p:cNvSpPr/>
          <p:nvPr/>
        </p:nvSpPr>
        <p:spPr>
          <a:xfrm>
            <a:off x="9778043" y="4003596"/>
            <a:ext cx="900829" cy="719309"/>
          </a:xfrm>
          <a:prstGeom prst="rect">
            <a:avLst/>
          </a:prstGeom>
          <a:noFill/>
          <a:ln w="38100">
            <a:solidFill>
              <a:srgbClr val="C824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相机</a:t>
            </a:r>
            <a:endParaRPr kumimoji="1" lang="en-US" altLang="zh-CN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位姿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C06B3E9-BF48-EE36-6104-21F7727469E8}"/>
              </a:ext>
            </a:extLst>
          </p:cNvPr>
          <p:cNvSpPr txBox="1"/>
          <p:nvPr/>
        </p:nvSpPr>
        <p:spPr>
          <a:xfrm>
            <a:off x="4499171" y="15954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离线建图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1F7EE0E-7174-4E67-AF0A-19B5607D273D}"/>
              </a:ext>
            </a:extLst>
          </p:cNvPr>
          <p:cNvSpPr txBox="1"/>
          <p:nvPr/>
        </p:nvSpPr>
        <p:spPr>
          <a:xfrm>
            <a:off x="4152922" y="417858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视觉惯性里程计</a:t>
            </a: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(VIO)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A3B7020F-0EDD-74B9-7B92-CC2754EACC55}"/>
              </a:ext>
            </a:extLst>
          </p:cNvPr>
          <p:cNvSpPr txBox="1"/>
          <p:nvPr/>
        </p:nvSpPr>
        <p:spPr>
          <a:xfrm>
            <a:off x="7105330" y="41785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紧耦合地图定位</a:t>
            </a: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354CA82B-AE04-6E0A-3E30-1E08701A5C45}"/>
              </a:ext>
            </a:extLst>
          </p:cNvPr>
          <p:cNvSpPr/>
          <p:nvPr/>
        </p:nvSpPr>
        <p:spPr>
          <a:xfrm>
            <a:off x="2670563" y="1992809"/>
            <a:ext cx="900828" cy="71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GNSS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7" name="肘形连接符 136">
            <a:extLst>
              <a:ext uri="{FF2B5EF4-FFF2-40B4-BE49-F238E27FC236}">
                <a16:creationId xmlns:a16="http://schemas.microsoft.com/office/drawing/2014/main" id="{E2D6ACC0-BF9A-B943-B67E-8D833F55E441}"/>
              </a:ext>
            </a:extLst>
          </p:cNvPr>
          <p:cNvCxnSpPr>
            <a:cxnSpLocks/>
            <a:stCxn id="136" idx="0"/>
            <a:endCxn id="12" idx="1"/>
          </p:cNvCxnSpPr>
          <p:nvPr/>
        </p:nvCxnSpPr>
        <p:spPr>
          <a:xfrm rot="5400000" flipH="1" flipV="1">
            <a:off x="3390782" y="1510362"/>
            <a:ext cx="212642" cy="752253"/>
          </a:xfrm>
          <a:prstGeom prst="bentConnector2">
            <a:avLst/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E8CCCC1E-5B98-2856-FD92-70C96A183671}"/>
              </a:ext>
            </a:extLst>
          </p:cNvPr>
          <p:cNvGrpSpPr/>
          <p:nvPr/>
        </p:nvGrpSpPr>
        <p:grpSpPr>
          <a:xfrm>
            <a:off x="874601" y="2080658"/>
            <a:ext cx="9833729" cy="2036250"/>
            <a:chOff x="807157" y="2044874"/>
            <a:chExt cx="9833729" cy="2036250"/>
          </a:xfrm>
        </p:grpSpPr>
        <p:cxnSp>
          <p:nvCxnSpPr>
            <p:cNvPr id="165" name="直线连接符 164">
              <a:extLst>
                <a:ext uri="{FF2B5EF4-FFF2-40B4-BE49-F238E27FC236}">
                  <a16:creationId xmlns:a16="http://schemas.microsoft.com/office/drawing/2014/main" id="{0C2ADDEE-FCFD-6DC4-DE98-45B36BBABF9D}"/>
                </a:ext>
              </a:extLst>
            </p:cNvPr>
            <p:cNvCxnSpPr/>
            <p:nvPr/>
          </p:nvCxnSpPr>
          <p:spPr>
            <a:xfrm>
              <a:off x="898448" y="3069278"/>
              <a:ext cx="97424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A8B36E35-D5D2-379B-D7FA-C395CF09B5BE}"/>
                </a:ext>
              </a:extLst>
            </p:cNvPr>
            <p:cNvSpPr txBox="1"/>
            <p:nvPr/>
          </p:nvSpPr>
          <p:spPr>
            <a:xfrm rot="16200000">
              <a:off x="488951" y="2366131"/>
              <a:ext cx="1011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latin typeface="SimSun" panose="02010600030101010101" pitchFamily="2" charset="-122"/>
                  <a:ea typeface="SimSun" panose="02010600030101010101" pitchFamily="2" charset="-122"/>
                </a:rPr>
                <a:t>建图</a:t>
              </a:r>
            </a:p>
          </p:txBody>
        </p:sp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59BED848-8C30-6CD8-50FF-04B7251250E5}"/>
                </a:ext>
              </a:extLst>
            </p:cNvPr>
            <p:cNvSpPr txBox="1"/>
            <p:nvPr/>
          </p:nvSpPr>
          <p:spPr>
            <a:xfrm rot="16200000">
              <a:off x="485900" y="3390535"/>
              <a:ext cx="1011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latin typeface="SimSun" panose="02010600030101010101" pitchFamily="2" charset="-122"/>
                  <a:ea typeface="SimSun" panose="02010600030101010101" pitchFamily="2" charset="-122"/>
                </a:rPr>
                <a:t>定位</a:t>
              </a:r>
            </a:p>
          </p:txBody>
        </p:sp>
      </p:grpSp>
      <p:sp>
        <p:nvSpPr>
          <p:cNvPr id="176" name="文本框 175">
            <a:extLst>
              <a:ext uri="{FF2B5EF4-FFF2-40B4-BE49-F238E27FC236}">
                <a16:creationId xmlns:a16="http://schemas.microsoft.com/office/drawing/2014/main" id="{14469F3C-91B2-21EB-4FF1-9C90CB0B285B}"/>
              </a:ext>
            </a:extLst>
          </p:cNvPr>
          <p:cNvSpPr txBox="1"/>
          <p:nvPr/>
        </p:nvSpPr>
        <p:spPr>
          <a:xfrm>
            <a:off x="3930938" y="85470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i="1" dirty="0">
                <a:solidFill>
                  <a:srgbClr val="79438E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第</a:t>
            </a:r>
            <a:r>
              <a:rPr kumimoji="1" lang="en-US" altLang="zh-CN" i="1" dirty="0">
                <a:solidFill>
                  <a:srgbClr val="79438E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kumimoji="1" lang="zh-CN" altLang="en-US" i="1" dirty="0">
                <a:solidFill>
                  <a:srgbClr val="79438E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章</a:t>
            </a: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97E8EE1B-430E-2E35-D54A-AAA9865AFD54}"/>
              </a:ext>
            </a:extLst>
          </p:cNvPr>
          <p:cNvSpPr txBox="1"/>
          <p:nvPr/>
        </p:nvSpPr>
        <p:spPr>
          <a:xfrm>
            <a:off x="3920219" y="343227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i="1" dirty="0">
                <a:solidFill>
                  <a:srgbClr val="84BA4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第</a:t>
            </a:r>
            <a:r>
              <a:rPr kumimoji="1" lang="en-US" altLang="zh-CN" i="1" dirty="0">
                <a:solidFill>
                  <a:srgbClr val="84BA4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3</a:t>
            </a:r>
            <a:r>
              <a:rPr kumimoji="1" lang="zh-CN" altLang="en-US" i="1" dirty="0">
                <a:solidFill>
                  <a:srgbClr val="84BA4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章</a:t>
            </a: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8141E760-EBA0-5F89-00C7-70524FFE88A2}"/>
              </a:ext>
            </a:extLst>
          </p:cNvPr>
          <p:cNvSpPr txBox="1"/>
          <p:nvPr/>
        </p:nvSpPr>
        <p:spPr>
          <a:xfrm>
            <a:off x="6883345" y="3432276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i="1" dirty="0">
                <a:solidFill>
                  <a:srgbClr val="C8242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第</a:t>
            </a:r>
            <a:r>
              <a:rPr kumimoji="1" lang="en-US" altLang="zh-CN" i="1" dirty="0">
                <a:solidFill>
                  <a:srgbClr val="C8242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4</a:t>
            </a:r>
            <a:r>
              <a:rPr kumimoji="1" lang="zh-CN" altLang="en-US" i="1" dirty="0">
                <a:solidFill>
                  <a:srgbClr val="C8242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44868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074B8-6AFD-CFF0-97AD-054EFC39C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5D67A262-5D52-432B-B552-6E73D4038E80}"/>
              </a:ext>
            </a:extLst>
          </p:cNvPr>
          <p:cNvSpPr/>
          <p:nvPr/>
        </p:nvSpPr>
        <p:spPr>
          <a:xfrm>
            <a:off x="259881" y="3393057"/>
            <a:ext cx="3401311" cy="1002890"/>
          </a:xfrm>
          <a:prstGeom prst="ellipse">
            <a:avLst/>
          </a:prstGeom>
          <a:solidFill>
            <a:srgbClr val="2878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7665CCFE-6346-DA86-3733-4973A65C50A8}"/>
              </a:ext>
            </a:extLst>
          </p:cNvPr>
          <p:cNvSpPr/>
          <p:nvPr/>
        </p:nvSpPr>
        <p:spPr>
          <a:xfrm>
            <a:off x="122761" y="1885729"/>
            <a:ext cx="720000" cy="720000"/>
          </a:xfrm>
          <a:prstGeom prst="ellipse">
            <a:avLst/>
          </a:prstGeom>
          <a:solidFill>
            <a:srgbClr val="C824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F377587-4798-C941-A270-B05F7F7253BC}"/>
              </a:ext>
            </a:extLst>
          </p:cNvPr>
          <p:cNvSpPr/>
          <p:nvPr/>
        </p:nvSpPr>
        <p:spPr>
          <a:xfrm>
            <a:off x="1588411" y="1880046"/>
            <a:ext cx="720000" cy="720000"/>
          </a:xfrm>
          <a:prstGeom prst="ellipse">
            <a:avLst/>
          </a:prstGeom>
          <a:solidFill>
            <a:srgbClr val="C824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A3867E2-565B-D472-CCE5-137FEDF5BBEB}"/>
              </a:ext>
            </a:extLst>
          </p:cNvPr>
          <p:cNvSpPr/>
          <p:nvPr/>
        </p:nvSpPr>
        <p:spPr>
          <a:xfrm>
            <a:off x="4628053" y="1886524"/>
            <a:ext cx="720000" cy="720000"/>
          </a:xfrm>
          <a:prstGeom prst="ellipse">
            <a:avLst/>
          </a:prstGeom>
          <a:solidFill>
            <a:srgbClr val="C824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10CA8DE8-F842-7291-9B62-7A42C0692ED2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842761" y="2240046"/>
            <a:ext cx="745650" cy="5683"/>
          </a:xfrm>
          <a:prstGeom prst="line">
            <a:avLst/>
          </a:prstGeom>
          <a:ln w="28575">
            <a:solidFill>
              <a:srgbClr val="C824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903FF231-0B3B-CF88-ACB7-9EA34B85FFF2}"/>
              </a:ext>
            </a:extLst>
          </p:cNvPr>
          <p:cNvSpPr/>
          <p:nvPr/>
        </p:nvSpPr>
        <p:spPr>
          <a:xfrm>
            <a:off x="1109459" y="2155364"/>
            <a:ext cx="216000" cy="216000"/>
          </a:xfrm>
          <a:prstGeom prst="rect">
            <a:avLst/>
          </a:prstGeom>
          <a:solidFill>
            <a:srgbClr val="C8242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2B78DC64-7982-84BB-097D-AB7586150AB1}"/>
              </a:ext>
            </a:extLst>
          </p:cNvPr>
          <p:cNvSpPr/>
          <p:nvPr/>
        </p:nvSpPr>
        <p:spPr>
          <a:xfrm>
            <a:off x="5907048" y="1133663"/>
            <a:ext cx="360000" cy="360000"/>
          </a:xfrm>
          <a:prstGeom prst="ellipse">
            <a:avLst/>
          </a:prstGeom>
          <a:solidFill>
            <a:srgbClr val="C824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F14BC973-E40E-97F6-73D2-4A7CC77DDF63}"/>
              </a:ext>
            </a:extLst>
          </p:cNvPr>
          <p:cNvSpPr txBox="1"/>
          <p:nvPr/>
        </p:nvSpPr>
        <p:spPr>
          <a:xfrm>
            <a:off x="6581631" y="1113608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相机位姿顶点</a:t>
            </a: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7DC8C17E-7CEB-77C1-B728-065B97611BB4}"/>
              </a:ext>
            </a:extLst>
          </p:cNvPr>
          <p:cNvSpPr/>
          <p:nvPr/>
        </p:nvSpPr>
        <p:spPr>
          <a:xfrm>
            <a:off x="5722267" y="1698798"/>
            <a:ext cx="720000" cy="360000"/>
          </a:xfrm>
          <a:prstGeom prst="ellipse">
            <a:avLst/>
          </a:prstGeom>
          <a:solidFill>
            <a:srgbClr val="2878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A867020-7B4A-2217-32CD-4119FBA38BDB}"/>
              </a:ext>
            </a:extLst>
          </p:cNvPr>
          <p:cNvSpPr txBox="1"/>
          <p:nvPr/>
        </p:nvSpPr>
        <p:spPr>
          <a:xfrm>
            <a:off x="6581631" y="1678743"/>
            <a:ext cx="2274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地图点云结构顶点</a:t>
            </a: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070E79C7-ECDA-8310-7553-CE98A0B6B95A}"/>
              </a:ext>
            </a:extLst>
          </p:cNvPr>
          <p:cNvGrpSpPr/>
          <p:nvPr/>
        </p:nvGrpSpPr>
        <p:grpSpPr>
          <a:xfrm>
            <a:off x="5722267" y="2330119"/>
            <a:ext cx="720000" cy="216000"/>
            <a:chOff x="6480106" y="2362728"/>
            <a:chExt cx="720000" cy="216000"/>
          </a:xfrm>
        </p:grpSpPr>
        <p:cxnSp>
          <p:nvCxnSpPr>
            <p:cNvPr id="65" name="直线连接符 64">
              <a:extLst>
                <a:ext uri="{FF2B5EF4-FFF2-40B4-BE49-F238E27FC236}">
                  <a16:creationId xmlns:a16="http://schemas.microsoft.com/office/drawing/2014/main" id="{8DB36ED9-7D0A-120C-A3FD-722784BB83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106" y="2471476"/>
              <a:ext cx="720000" cy="0"/>
            </a:xfrm>
            <a:prstGeom prst="line">
              <a:avLst/>
            </a:prstGeom>
            <a:ln w="28575">
              <a:solidFill>
                <a:srgbClr val="C8242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B9202698-9A13-AF59-F039-795AEF9257B0}"/>
                </a:ext>
              </a:extLst>
            </p:cNvPr>
            <p:cNvSpPr/>
            <p:nvPr/>
          </p:nvSpPr>
          <p:spPr>
            <a:xfrm>
              <a:off x="6723767" y="2362728"/>
              <a:ext cx="216000" cy="216000"/>
            </a:xfrm>
            <a:prstGeom prst="rect">
              <a:avLst/>
            </a:prstGeom>
            <a:solidFill>
              <a:srgbClr val="C8242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5017D0B3-58FC-C23F-4D64-A349C4709918}"/>
              </a:ext>
            </a:extLst>
          </p:cNvPr>
          <p:cNvGrpSpPr/>
          <p:nvPr/>
        </p:nvGrpSpPr>
        <p:grpSpPr>
          <a:xfrm>
            <a:off x="5722267" y="3501967"/>
            <a:ext cx="720000" cy="216000"/>
            <a:chOff x="6480106" y="2363475"/>
            <a:chExt cx="720000" cy="216000"/>
          </a:xfrm>
        </p:grpSpPr>
        <p:cxnSp>
          <p:nvCxnSpPr>
            <p:cNvPr id="84" name="直线连接符 83">
              <a:extLst>
                <a:ext uri="{FF2B5EF4-FFF2-40B4-BE49-F238E27FC236}">
                  <a16:creationId xmlns:a16="http://schemas.microsoft.com/office/drawing/2014/main" id="{6DFD246E-4D40-A4CF-A3AA-CFFE444D0B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106" y="2471476"/>
              <a:ext cx="720000" cy="0"/>
            </a:xfrm>
            <a:prstGeom prst="line">
              <a:avLst/>
            </a:prstGeom>
            <a:ln w="28575">
              <a:solidFill>
                <a:srgbClr val="F3D26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F519D1CA-7725-B78A-6EA1-FB01FEFA1DC4}"/>
                </a:ext>
              </a:extLst>
            </p:cNvPr>
            <p:cNvSpPr/>
            <p:nvPr/>
          </p:nvSpPr>
          <p:spPr>
            <a:xfrm>
              <a:off x="6729022" y="2363475"/>
              <a:ext cx="216000" cy="216000"/>
            </a:xfrm>
            <a:prstGeom prst="rect">
              <a:avLst/>
            </a:prstGeom>
            <a:solidFill>
              <a:srgbClr val="F3D2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0B89B847-29D0-9C72-CC65-6558A933C1BF}"/>
              </a:ext>
            </a:extLst>
          </p:cNvPr>
          <p:cNvGrpSpPr/>
          <p:nvPr/>
        </p:nvGrpSpPr>
        <p:grpSpPr>
          <a:xfrm>
            <a:off x="5727048" y="4100235"/>
            <a:ext cx="720000" cy="216000"/>
            <a:chOff x="6480106" y="2371533"/>
            <a:chExt cx="720000" cy="216000"/>
          </a:xfrm>
        </p:grpSpPr>
        <p:cxnSp>
          <p:nvCxnSpPr>
            <p:cNvPr id="87" name="直线连接符 86">
              <a:extLst>
                <a:ext uri="{FF2B5EF4-FFF2-40B4-BE49-F238E27FC236}">
                  <a16:creationId xmlns:a16="http://schemas.microsoft.com/office/drawing/2014/main" id="{66C7A358-1D80-2390-771F-D9CC7172D5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106" y="2471476"/>
              <a:ext cx="720000" cy="0"/>
            </a:xfrm>
            <a:prstGeom prst="line">
              <a:avLst/>
            </a:prstGeom>
            <a:ln w="28575">
              <a:solidFill>
                <a:srgbClr val="14517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5867DFC7-CAB7-B3F5-72F4-B29E1937702E}"/>
                </a:ext>
              </a:extLst>
            </p:cNvPr>
            <p:cNvSpPr/>
            <p:nvPr/>
          </p:nvSpPr>
          <p:spPr>
            <a:xfrm>
              <a:off x="6729022" y="2371533"/>
              <a:ext cx="216000" cy="216000"/>
            </a:xfrm>
            <a:prstGeom prst="rect">
              <a:avLst/>
            </a:prstGeom>
            <a:solidFill>
              <a:srgbClr val="14517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91" name="文本框 90">
            <a:extLst>
              <a:ext uri="{FF2B5EF4-FFF2-40B4-BE49-F238E27FC236}">
                <a16:creationId xmlns:a16="http://schemas.microsoft.com/office/drawing/2014/main" id="{98BC4D7A-6C13-9793-E382-EEB4AC281283}"/>
              </a:ext>
            </a:extLst>
          </p:cNvPr>
          <p:cNvSpPr txBox="1"/>
          <p:nvPr/>
        </p:nvSpPr>
        <p:spPr>
          <a:xfrm>
            <a:off x="6581631" y="2230755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相邻帧边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1FAB16CB-B014-7ED8-C98F-930A6697CC2A}"/>
              </a:ext>
            </a:extLst>
          </p:cNvPr>
          <p:cNvSpPr txBox="1"/>
          <p:nvPr/>
        </p:nvSpPr>
        <p:spPr>
          <a:xfrm>
            <a:off x="6586412" y="3995837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地图点先验边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963AEA6E-8CDE-AC3A-8CE5-22230B743ECF}"/>
              </a:ext>
            </a:extLst>
          </p:cNvPr>
          <p:cNvSpPr txBox="1"/>
          <p:nvPr/>
        </p:nvSpPr>
        <p:spPr>
          <a:xfrm>
            <a:off x="6581631" y="3409912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地图观测边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527BAAC8-AF62-EDEB-99C4-9BFB82794D14}"/>
              </a:ext>
            </a:extLst>
          </p:cNvPr>
          <p:cNvGrpSpPr/>
          <p:nvPr/>
        </p:nvGrpSpPr>
        <p:grpSpPr>
          <a:xfrm>
            <a:off x="5722267" y="2920060"/>
            <a:ext cx="720000" cy="216000"/>
            <a:chOff x="6480106" y="2359436"/>
            <a:chExt cx="720000" cy="216000"/>
          </a:xfrm>
          <a:solidFill>
            <a:srgbClr val="C497B2"/>
          </a:solidFill>
        </p:grpSpPr>
        <p:cxnSp>
          <p:nvCxnSpPr>
            <p:cNvPr id="30" name="直线连接符 29">
              <a:extLst>
                <a:ext uri="{FF2B5EF4-FFF2-40B4-BE49-F238E27FC236}">
                  <a16:creationId xmlns:a16="http://schemas.microsoft.com/office/drawing/2014/main" id="{39A11A5C-E477-C0C1-7805-A727A2F57B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106" y="2471476"/>
              <a:ext cx="720000" cy="0"/>
            </a:xfrm>
            <a:prstGeom prst="line">
              <a:avLst/>
            </a:prstGeom>
            <a:grpFill/>
            <a:ln w="28575">
              <a:solidFill>
                <a:srgbClr val="C497B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B1D7219-DB5D-C7B6-3793-0CA7CDB49682}"/>
                </a:ext>
              </a:extLst>
            </p:cNvPr>
            <p:cNvSpPr/>
            <p:nvPr/>
          </p:nvSpPr>
          <p:spPr>
            <a:xfrm>
              <a:off x="6733803" y="2359436"/>
              <a:ext cx="216000" cy="216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F027BA83-1EE0-4C00-BE6F-250D4407A944}"/>
              </a:ext>
            </a:extLst>
          </p:cNvPr>
          <p:cNvSpPr txBox="1"/>
          <p:nvPr/>
        </p:nvSpPr>
        <p:spPr>
          <a:xfrm>
            <a:off x="6581631" y="2823988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地图关键帧边</a:t>
            </a:r>
            <a:endParaRPr kumimoji="1" lang="zh-CN" altLang="en-US" sz="20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45B2F212-3630-1536-DBFE-7FC95523DB2A}"/>
              </a:ext>
            </a:extLst>
          </p:cNvPr>
          <p:cNvSpPr/>
          <p:nvPr/>
        </p:nvSpPr>
        <p:spPr>
          <a:xfrm>
            <a:off x="3054061" y="1888653"/>
            <a:ext cx="720000" cy="720000"/>
          </a:xfrm>
          <a:prstGeom prst="ellipse">
            <a:avLst/>
          </a:prstGeom>
          <a:solidFill>
            <a:srgbClr val="C824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B9F39514-FB20-3B93-E1CF-0D0923DAAB4B}"/>
              </a:ext>
            </a:extLst>
          </p:cNvPr>
          <p:cNvCxnSpPr>
            <a:cxnSpLocks/>
            <a:stCxn id="12" idx="2"/>
            <a:endCxn id="9" idx="6"/>
          </p:cNvCxnSpPr>
          <p:nvPr/>
        </p:nvCxnSpPr>
        <p:spPr>
          <a:xfrm flipH="1" flipV="1">
            <a:off x="2308411" y="2240046"/>
            <a:ext cx="745650" cy="8607"/>
          </a:xfrm>
          <a:prstGeom prst="line">
            <a:avLst/>
          </a:prstGeom>
          <a:ln w="28575">
            <a:solidFill>
              <a:srgbClr val="C824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B4E64C99-ED35-2EFF-EE96-D242918AD246}"/>
              </a:ext>
            </a:extLst>
          </p:cNvPr>
          <p:cNvSpPr/>
          <p:nvPr/>
        </p:nvSpPr>
        <p:spPr>
          <a:xfrm>
            <a:off x="2535889" y="2155364"/>
            <a:ext cx="216000" cy="216000"/>
          </a:xfrm>
          <a:prstGeom prst="rect">
            <a:avLst/>
          </a:prstGeom>
          <a:solidFill>
            <a:srgbClr val="C8242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A5E30BA-A718-D868-7A4A-1AB9DD7DA06F}"/>
              </a:ext>
            </a:extLst>
          </p:cNvPr>
          <p:cNvSpPr txBox="1"/>
          <p:nvPr/>
        </p:nvSpPr>
        <p:spPr>
          <a:xfrm>
            <a:off x="3766138" y="2127378"/>
            <a:ext cx="82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……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D632D443-98C4-5FD4-9DC7-997C0AFDFEA8}"/>
              </a:ext>
            </a:extLst>
          </p:cNvPr>
          <p:cNvCxnSpPr>
            <a:cxnSpLocks/>
            <a:stCxn id="9" idx="0"/>
            <a:endCxn id="82" idx="2"/>
          </p:cNvCxnSpPr>
          <p:nvPr/>
        </p:nvCxnSpPr>
        <p:spPr>
          <a:xfrm flipV="1">
            <a:off x="1948411" y="1454272"/>
            <a:ext cx="12126" cy="425774"/>
          </a:xfrm>
          <a:prstGeom prst="line">
            <a:avLst/>
          </a:prstGeom>
          <a:ln w="28575">
            <a:solidFill>
              <a:srgbClr val="C497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8CE68050-4C75-3597-F842-7714525226CC}"/>
              </a:ext>
            </a:extLst>
          </p:cNvPr>
          <p:cNvCxnSpPr>
            <a:cxnSpLocks/>
            <a:stCxn id="9" idx="4"/>
            <a:endCxn id="2" idx="0"/>
          </p:cNvCxnSpPr>
          <p:nvPr/>
        </p:nvCxnSpPr>
        <p:spPr>
          <a:xfrm>
            <a:off x="1948411" y="2600046"/>
            <a:ext cx="12126" cy="793011"/>
          </a:xfrm>
          <a:prstGeom prst="line">
            <a:avLst/>
          </a:prstGeom>
          <a:ln w="28575">
            <a:solidFill>
              <a:srgbClr val="F3D2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911B5CE6-F8E6-4B2F-77C9-AAFC84689E39}"/>
              </a:ext>
            </a:extLst>
          </p:cNvPr>
          <p:cNvSpPr/>
          <p:nvPr/>
        </p:nvSpPr>
        <p:spPr>
          <a:xfrm>
            <a:off x="4159088" y="3786502"/>
            <a:ext cx="216000" cy="216000"/>
          </a:xfrm>
          <a:prstGeom prst="rect">
            <a:avLst/>
          </a:prstGeom>
          <a:solidFill>
            <a:srgbClr val="14517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FDB73471-C9ED-759E-D9FE-CABF2E42455E}"/>
              </a:ext>
            </a:extLst>
          </p:cNvPr>
          <p:cNvSpPr/>
          <p:nvPr/>
        </p:nvSpPr>
        <p:spPr>
          <a:xfrm>
            <a:off x="1852537" y="1238272"/>
            <a:ext cx="216000" cy="216000"/>
          </a:xfrm>
          <a:prstGeom prst="rect">
            <a:avLst/>
          </a:prstGeom>
          <a:solidFill>
            <a:srgbClr val="C49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F0425931-0ED7-69F6-A7C3-4E76930EC988}"/>
              </a:ext>
            </a:extLst>
          </p:cNvPr>
          <p:cNvSpPr/>
          <p:nvPr/>
        </p:nvSpPr>
        <p:spPr>
          <a:xfrm>
            <a:off x="1852536" y="2852251"/>
            <a:ext cx="216000" cy="216000"/>
          </a:xfrm>
          <a:prstGeom prst="rect">
            <a:avLst/>
          </a:prstGeom>
          <a:solidFill>
            <a:srgbClr val="F3D2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DB4DE3E3-0D4C-2634-9352-FB029ED845DB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482761" y="1451228"/>
            <a:ext cx="12770" cy="434501"/>
          </a:xfrm>
          <a:prstGeom prst="line">
            <a:avLst/>
          </a:prstGeom>
          <a:ln w="28575">
            <a:solidFill>
              <a:srgbClr val="C497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8C6EECF0-0CAF-61E0-E2BD-DD2BAD39A5BD}"/>
              </a:ext>
            </a:extLst>
          </p:cNvPr>
          <p:cNvSpPr/>
          <p:nvPr/>
        </p:nvSpPr>
        <p:spPr>
          <a:xfrm>
            <a:off x="387531" y="1235228"/>
            <a:ext cx="216000" cy="216000"/>
          </a:xfrm>
          <a:prstGeom prst="rect">
            <a:avLst/>
          </a:prstGeom>
          <a:solidFill>
            <a:srgbClr val="C49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E2F5C20C-D7E3-AE35-411E-8ADA47BEEAEB}"/>
              </a:ext>
            </a:extLst>
          </p:cNvPr>
          <p:cNvCxnSpPr>
            <a:cxnSpLocks/>
            <a:stCxn id="7" idx="4"/>
            <a:endCxn id="2" idx="1"/>
          </p:cNvCxnSpPr>
          <p:nvPr/>
        </p:nvCxnSpPr>
        <p:spPr>
          <a:xfrm>
            <a:off x="482761" y="2605729"/>
            <a:ext cx="275230" cy="934198"/>
          </a:xfrm>
          <a:prstGeom prst="line">
            <a:avLst/>
          </a:prstGeom>
          <a:ln w="28575">
            <a:solidFill>
              <a:srgbClr val="F3D2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DADDC652-3FE2-39D5-2668-3113E2247950}"/>
              </a:ext>
            </a:extLst>
          </p:cNvPr>
          <p:cNvCxnSpPr>
            <a:cxnSpLocks/>
            <a:stCxn id="12" idx="4"/>
            <a:endCxn id="2" idx="7"/>
          </p:cNvCxnSpPr>
          <p:nvPr/>
        </p:nvCxnSpPr>
        <p:spPr>
          <a:xfrm flipH="1">
            <a:off x="3163082" y="2608653"/>
            <a:ext cx="250979" cy="931274"/>
          </a:xfrm>
          <a:prstGeom prst="line">
            <a:avLst/>
          </a:prstGeom>
          <a:ln w="28575">
            <a:solidFill>
              <a:srgbClr val="F3D2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CC2A0A01-C2C7-AE86-71E3-35E1F92932AB}"/>
              </a:ext>
            </a:extLst>
          </p:cNvPr>
          <p:cNvSpPr/>
          <p:nvPr/>
        </p:nvSpPr>
        <p:spPr>
          <a:xfrm>
            <a:off x="3208748" y="2856828"/>
            <a:ext cx="216000" cy="216000"/>
          </a:xfrm>
          <a:prstGeom prst="rect">
            <a:avLst/>
          </a:prstGeom>
          <a:solidFill>
            <a:srgbClr val="F3D2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850450B-B2B1-0ACF-0161-124B2FA6B51A}"/>
              </a:ext>
            </a:extLst>
          </p:cNvPr>
          <p:cNvSpPr/>
          <p:nvPr/>
        </p:nvSpPr>
        <p:spPr>
          <a:xfrm>
            <a:off x="495531" y="2856828"/>
            <a:ext cx="216000" cy="216000"/>
          </a:xfrm>
          <a:prstGeom prst="rect">
            <a:avLst/>
          </a:prstGeom>
          <a:solidFill>
            <a:srgbClr val="F3D2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5CF03F51-FC3E-1F6B-9817-AAD345113AAB}"/>
              </a:ext>
            </a:extLst>
          </p:cNvPr>
          <p:cNvCxnSpPr>
            <a:cxnSpLocks/>
            <a:stCxn id="71" idx="1"/>
            <a:endCxn id="2" idx="6"/>
          </p:cNvCxnSpPr>
          <p:nvPr/>
        </p:nvCxnSpPr>
        <p:spPr>
          <a:xfrm flipH="1">
            <a:off x="3661192" y="3894502"/>
            <a:ext cx="497896" cy="0"/>
          </a:xfrm>
          <a:prstGeom prst="line">
            <a:avLst/>
          </a:prstGeom>
          <a:ln w="28575">
            <a:solidFill>
              <a:srgbClr val="1451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365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A4976CAE-6066-8913-5B84-22C192CCC5CB}"/>
              </a:ext>
            </a:extLst>
          </p:cNvPr>
          <p:cNvSpPr/>
          <p:nvPr/>
        </p:nvSpPr>
        <p:spPr>
          <a:xfrm>
            <a:off x="830675" y="943276"/>
            <a:ext cx="1732547" cy="2029924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9473743-2324-D881-2426-7C715837DFD9}"/>
              </a:ext>
            </a:extLst>
          </p:cNvPr>
          <p:cNvGrpSpPr>
            <a:grpSpLocks noChangeAspect="1"/>
          </p:cNvGrpSpPr>
          <p:nvPr/>
        </p:nvGrpSpPr>
        <p:grpSpPr>
          <a:xfrm>
            <a:off x="909552" y="1174108"/>
            <a:ext cx="1574792" cy="665123"/>
            <a:chOff x="3081464" y="1385159"/>
            <a:chExt cx="1091772" cy="398761"/>
          </a:xfrm>
        </p:grpSpPr>
        <p:pic>
          <p:nvPicPr>
            <p:cNvPr id="8" name="图片 7" descr="公路上的汽车&#10;&#10;描述已自动生成">
              <a:extLst>
                <a:ext uri="{FF2B5EF4-FFF2-40B4-BE49-F238E27FC236}">
                  <a16:creationId xmlns:a16="http://schemas.microsoft.com/office/drawing/2014/main" id="{E9039AE0-8C00-0873-4727-212164551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1074" y="1385159"/>
              <a:ext cx="982162" cy="29781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27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0" name="图片 9" descr="路上行驶&#10;&#10;描述已自动生成">
              <a:extLst>
                <a:ext uri="{FF2B5EF4-FFF2-40B4-BE49-F238E27FC236}">
                  <a16:creationId xmlns:a16="http://schemas.microsoft.com/office/drawing/2014/main" id="{BE0D9E28-FC22-E7BD-232D-E79E58F0A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269" y="1422205"/>
              <a:ext cx="982162" cy="29641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6" name="图片 5" descr="房子前的汽车&#10;&#10;描述已自动生成">
              <a:extLst>
                <a:ext uri="{FF2B5EF4-FFF2-40B4-BE49-F238E27FC236}">
                  <a16:creationId xmlns:a16="http://schemas.microsoft.com/office/drawing/2014/main" id="{89F46E03-ACFD-850E-0980-42D473F16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1464" y="1486103"/>
              <a:ext cx="982162" cy="29781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F4637AE5-D087-452E-0DE1-AEE2C5D668A5}"/>
              </a:ext>
            </a:extLst>
          </p:cNvPr>
          <p:cNvSpPr txBox="1"/>
          <p:nvPr/>
        </p:nvSpPr>
        <p:spPr>
          <a:xfrm>
            <a:off x="1162326" y="1958870"/>
            <a:ext cx="106231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9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GNSS</a:t>
            </a:r>
            <a:r>
              <a:rPr kumimoji="1" lang="zh-CN" altLang="en-US" sz="9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全局信息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30975673-9E39-ABF6-5D3E-542A46EFD403}"/>
              </a:ext>
            </a:extLst>
          </p:cNvPr>
          <p:cNvSpPr txBox="1"/>
          <p:nvPr/>
        </p:nvSpPr>
        <p:spPr>
          <a:xfrm>
            <a:off x="1302312" y="943276"/>
            <a:ext cx="789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图像信息</a:t>
            </a: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87981CEE-8626-587C-0639-913CABC04F12}"/>
              </a:ext>
            </a:extLst>
          </p:cNvPr>
          <p:cNvSpPr/>
          <p:nvPr/>
        </p:nvSpPr>
        <p:spPr>
          <a:xfrm>
            <a:off x="2701133" y="943276"/>
            <a:ext cx="1732547" cy="2029924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D612A09D-3505-7345-F080-ADD2913E5045}"/>
              </a:ext>
            </a:extLst>
          </p:cNvPr>
          <p:cNvGrpSpPr>
            <a:grpSpLocks noChangeAspect="1"/>
          </p:cNvGrpSpPr>
          <p:nvPr/>
        </p:nvGrpSpPr>
        <p:grpSpPr>
          <a:xfrm>
            <a:off x="2780010" y="1174108"/>
            <a:ext cx="1574792" cy="665123"/>
            <a:chOff x="3081464" y="1385159"/>
            <a:chExt cx="1091772" cy="398761"/>
          </a:xfrm>
        </p:grpSpPr>
        <p:pic>
          <p:nvPicPr>
            <p:cNvPr id="53" name="图片 52" descr="公路上的汽车&#10;&#10;描述已自动生成">
              <a:extLst>
                <a:ext uri="{FF2B5EF4-FFF2-40B4-BE49-F238E27FC236}">
                  <a16:creationId xmlns:a16="http://schemas.microsoft.com/office/drawing/2014/main" id="{897842A0-845D-CBD7-6C04-7355A2204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1074" y="1385159"/>
              <a:ext cx="982162" cy="29781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27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4" name="图片 53" descr="路上行驶&#10;&#10;描述已自动生成">
              <a:extLst>
                <a:ext uri="{FF2B5EF4-FFF2-40B4-BE49-F238E27FC236}">
                  <a16:creationId xmlns:a16="http://schemas.microsoft.com/office/drawing/2014/main" id="{136C0210-56B0-2745-0C64-CE73D0585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269" y="1422205"/>
              <a:ext cx="982162" cy="29641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5" name="图片 54" descr="房子前的汽车&#10;&#10;描述已自动生成">
              <a:extLst>
                <a:ext uri="{FF2B5EF4-FFF2-40B4-BE49-F238E27FC236}">
                  <a16:creationId xmlns:a16="http://schemas.microsoft.com/office/drawing/2014/main" id="{CDDC5B49-AF41-6A06-4DF8-5D765D1F1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1464" y="1486103"/>
              <a:ext cx="982162" cy="29781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E261B137-0C2E-1824-CF3F-8B79840ED1CB}"/>
              </a:ext>
            </a:extLst>
          </p:cNvPr>
          <p:cNvGrpSpPr/>
          <p:nvPr/>
        </p:nvGrpSpPr>
        <p:grpSpPr>
          <a:xfrm>
            <a:off x="2687965" y="2249133"/>
            <a:ext cx="1758882" cy="664004"/>
            <a:chOff x="3437998" y="2483595"/>
            <a:chExt cx="1758882" cy="664004"/>
          </a:xfrm>
        </p:grpSpPr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4D1C35B3-B76B-7280-A049-FC4E236E2B39}"/>
                </a:ext>
              </a:extLst>
            </p:cNvPr>
            <p:cNvGrpSpPr/>
            <p:nvPr/>
          </p:nvGrpSpPr>
          <p:grpSpPr>
            <a:xfrm>
              <a:off x="3437998" y="2483595"/>
              <a:ext cx="956811" cy="664004"/>
              <a:chOff x="3045121" y="1555658"/>
              <a:chExt cx="956811" cy="664004"/>
            </a:xfrm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A1FCE1CC-A5B6-EA2D-CA72-444C80D73F7A}"/>
                  </a:ext>
                </a:extLst>
              </p:cNvPr>
              <p:cNvGrpSpPr/>
              <p:nvPr/>
            </p:nvGrpSpPr>
            <p:grpSpPr>
              <a:xfrm>
                <a:off x="3274994" y="1575818"/>
                <a:ext cx="506231" cy="472988"/>
                <a:chOff x="3396207" y="1408466"/>
                <a:chExt cx="506231" cy="472988"/>
              </a:xfrm>
            </p:grpSpPr>
            <p:cxnSp>
              <p:nvCxnSpPr>
                <p:cNvPr id="74" name="直线箭头连接符 73">
                  <a:extLst>
                    <a:ext uri="{FF2B5EF4-FFF2-40B4-BE49-F238E27FC236}">
                      <a16:creationId xmlns:a16="http://schemas.microsoft.com/office/drawing/2014/main" id="{87FBAB55-B92A-C325-5257-1A543D3FB8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96207" y="1728866"/>
                  <a:ext cx="186442" cy="152588"/>
                </a:xfrm>
                <a:prstGeom prst="straightConnector1">
                  <a:avLst/>
                </a:prstGeom>
                <a:ln w="12700">
                  <a:solidFill>
                    <a:srgbClr val="C82423"/>
                  </a:solidFill>
                  <a:headEnd w="med" len="sm"/>
                  <a:tailEnd type="triangle" w="med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线箭头连接符 74">
                  <a:extLst>
                    <a:ext uri="{FF2B5EF4-FFF2-40B4-BE49-F238E27FC236}">
                      <a16:creationId xmlns:a16="http://schemas.microsoft.com/office/drawing/2014/main" id="{60D315F3-D661-0047-93F2-480F33A954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82649" y="1728866"/>
                  <a:ext cx="319789" cy="0"/>
                </a:xfrm>
                <a:prstGeom prst="straightConnector1">
                  <a:avLst/>
                </a:prstGeom>
                <a:ln w="12700">
                  <a:solidFill>
                    <a:srgbClr val="84BA42"/>
                  </a:solidFill>
                  <a:headEnd w="med" len="sm"/>
                  <a:tailEnd type="triangle" w="med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线箭头连接符 75">
                  <a:extLst>
                    <a:ext uri="{FF2B5EF4-FFF2-40B4-BE49-F238E27FC236}">
                      <a16:creationId xmlns:a16="http://schemas.microsoft.com/office/drawing/2014/main" id="{7337602A-C91C-0D34-3761-7FA7D9EEB6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82649" y="1408466"/>
                  <a:ext cx="0" cy="320400"/>
                </a:xfrm>
                <a:prstGeom prst="straightConnector1">
                  <a:avLst/>
                </a:prstGeom>
                <a:ln w="12700">
                  <a:solidFill>
                    <a:srgbClr val="0070C0"/>
                  </a:solidFill>
                  <a:headEnd w="med" len="sm"/>
                  <a:tailEnd type="triangle" w="med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7" name="弧 76">
                  <a:extLst>
                    <a:ext uri="{FF2B5EF4-FFF2-40B4-BE49-F238E27FC236}">
                      <a16:creationId xmlns:a16="http://schemas.microsoft.com/office/drawing/2014/main" id="{2F6BAE64-0264-3B6A-0790-BBC5915F1BD3}"/>
                    </a:ext>
                  </a:extLst>
                </p:cNvPr>
                <p:cNvSpPr/>
                <p:nvPr/>
              </p:nvSpPr>
              <p:spPr>
                <a:xfrm rot="10800000">
                  <a:off x="3688543" y="1676557"/>
                  <a:ext cx="108000" cy="108000"/>
                </a:xfrm>
                <a:prstGeom prst="arc">
                  <a:avLst>
                    <a:gd name="adj1" fmla="val 11349505"/>
                    <a:gd name="adj2" fmla="val 8398672"/>
                  </a:avLst>
                </a:prstGeom>
                <a:ln w="6350">
                  <a:solidFill>
                    <a:srgbClr val="84BA42"/>
                  </a:solidFill>
                  <a:headEnd type="triangle" w="sm" len="sm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8" name="弧 77">
                  <a:extLst>
                    <a:ext uri="{FF2B5EF4-FFF2-40B4-BE49-F238E27FC236}">
                      <a16:creationId xmlns:a16="http://schemas.microsoft.com/office/drawing/2014/main" id="{B88CF74F-2FE0-4C62-A60A-1773D5EAEB15}"/>
                    </a:ext>
                  </a:extLst>
                </p:cNvPr>
                <p:cNvSpPr/>
                <p:nvPr/>
              </p:nvSpPr>
              <p:spPr>
                <a:xfrm rot="10800000">
                  <a:off x="3535171" y="1530209"/>
                  <a:ext cx="108000" cy="108000"/>
                </a:xfrm>
                <a:prstGeom prst="arc">
                  <a:avLst>
                    <a:gd name="adj1" fmla="val 6812448"/>
                    <a:gd name="adj2" fmla="val 2923823"/>
                  </a:avLst>
                </a:prstGeom>
                <a:ln w="6350">
                  <a:headEnd type="triangle" w="sm" len="sm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79" name="弧 78">
                  <a:extLst>
                    <a:ext uri="{FF2B5EF4-FFF2-40B4-BE49-F238E27FC236}">
                      <a16:creationId xmlns:a16="http://schemas.microsoft.com/office/drawing/2014/main" id="{782EAEF2-DFF4-8739-7925-FB3DDA6AC77F}"/>
                    </a:ext>
                  </a:extLst>
                </p:cNvPr>
                <p:cNvSpPr/>
                <p:nvPr/>
              </p:nvSpPr>
              <p:spPr>
                <a:xfrm rot="19051103">
                  <a:off x="3458877" y="1728866"/>
                  <a:ext cx="108000" cy="108000"/>
                </a:xfrm>
                <a:prstGeom prst="arc">
                  <a:avLst>
                    <a:gd name="adj1" fmla="val 11349505"/>
                    <a:gd name="adj2" fmla="val 8398672"/>
                  </a:avLst>
                </a:prstGeom>
                <a:ln w="6350">
                  <a:solidFill>
                    <a:srgbClr val="C82423"/>
                  </a:solidFill>
                  <a:headEnd type="triangle" w="sm" len="sm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ECB90B2E-C2AE-3C05-AB86-593881D617A9}"/>
                  </a:ext>
                </a:extLst>
              </p:cNvPr>
              <p:cNvSpPr txBox="1"/>
              <p:nvPr/>
            </p:nvSpPr>
            <p:spPr>
              <a:xfrm>
                <a:off x="3461436" y="1555658"/>
                <a:ext cx="48471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Gyro</a:t>
                </a:r>
                <a:r>
                  <a:rPr kumimoji="1" lang="zh-CN" altLang="en-US" sz="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kumimoji="1" lang="zh-CN" altLang="en-US" sz="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2BBCC573-FA49-3C9A-1603-6E66134ABD94}"/>
                  </a:ext>
                </a:extLst>
              </p:cNvPr>
              <p:cNvSpPr txBox="1"/>
              <p:nvPr/>
            </p:nvSpPr>
            <p:spPr>
              <a:xfrm>
                <a:off x="3461435" y="1901725"/>
                <a:ext cx="54049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800" dirty="0">
                    <a:solidFill>
                      <a:srgbClr val="84BA4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Gyro</a:t>
                </a:r>
                <a:r>
                  <a:rPr kumimoji="1" lang="zh-CN" altLang="en-US" sz="800" dirty="0">
                    <a:solidFill>
                      <a:srgbClr val="84BA4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800" dirty="0">
                    <a:solidFill>
                      <a:srgbClr val="84BA4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kumimoji="1" lang="zh-CN" altLang="en-US" sz="800" dirty="0">
                  <a:solidFill>
                    <a:srgbClr val="84BA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0CABDE6D-3A94-845B-F119-311730D82797}"/>
                  </a:ext>
                </a:extLst>
              </p:cNvPr>
              <p:cNvSpPr txBox="1"/>
              <p:nvPr/>
            </p:nvSpPr>
            <p:spPr>
              <a:xfrm>
                <a:off x="3045121" y="2004218"/>
                <a:ext cx="54049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800" dirty="0">
                    <a:solidFill>
                      <a:srgbClr val="C8242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Gyro</a:t>
                </a:r>
                <a:r>
                  <a:rPr kumimoji="1" lang="zh-CN" altLang="en-US" sz="800" dirty="0">
                    <a:solidFill>
                      <a:srgbClr val="C8242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800" dirty="0">
                    <a:solidFill>
                      <a:srgbClr val="C8242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kumimoji="1" lang="zh-CN" altLang="en-US" sz="800" dirty="0">
                  <a:solidFill>
                    <a:srgbClr val="C824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21165812-909B-A646-DC79-C36139652D7A}"/>
                </a:ext>
              </a:extLst>
            </p:cNvPr>
            <p:cNvGrpSpPr/>
            <p:nvPr/>
          </p:nvGrpSpPr>
          <p:grpSpPr>
            <a:xfrm>
              <a:off x="4240069" y="2483595"/>
              <a:ext cx="956811" cy="664004"/>
              <a:chOff x="3335146" y="1415379"/>
              <a:chExt cx="956811" cy="664004"/>
            </a:xfrm>
          </p:grpSpPr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1EF74D8D-3F91-6EA3-7EA3-7EA7B866660F}"/>
                  </a:ext>
                </a:extLst>
              </p:cNvPr>
              <p:cNvGrpSpPr/>
              <p:nvPr/>
            </p:nvGrpSpPr>
            <p:grpSpPr>
              <a:xfrm>
                <a:off x="3335146" y="1415379"/>
                <a:ext cx="956811" cy="664004"/>
                <a:chOff x="3045121" y="1555658"/>
                <a:chExt cx="956811" cy="664004"/>
              </a:xfrm>
            </p:grpSpPr>
            <p:grpSp>
              <p:nvGrpSpPr>
                <p:cNvPr id="63" name="组合 62">
                  <a:extLst>
                    <a:ext uri="{FF2B5EF4-FFF2-40B4-BE49-F238E27FC236}">
                      <a16:creationId xmlns:a16="http://schemas.microsoft.com/office/drawing/2014/main" id="{E4504CC3-0F87-7DD9-6635-92EA46AF989A}"/>
                    </a:ext>
                  </a:extLst>
                </p:cNvPr>
                <p:cNvGrpSpPr/>
                <p:nvPr/>
              </p:nvGrpSpPr>
              <p:grpSpPr>
                <a:xfrm>
                  <a:off x="3274994" y="1575818"/>
                  <a:ext cx="506231" cy="472988"/>
                  <a:chOff x="3396207" y="1408466"/>
                  <a:chExt cx="506231" cy="472988"/>
                </a:xfrm>
              </p:grpSpPr>
              <p:cxnSp>
                <p:nvCxnSpPr>
                  <p:cNvPr id="67" name="直线箭头连接符 66">
                    <a:extLst>
                      <a:ext uri="{FF2B5EF4-FFF2-40B4-BE49-F238E27FC236}">
                        <a16:creationId xmlns:a16="http://schemas.microsoft.com/office/drawing/2014/main" id="{6121A363-F553-D8CE-9DF9-C263F66404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396207" y="1728866"/>
                    <a:ext cx="186442" cy="152588"/>
                  </a:xfrm>
                  <a:prstGeom prst="straightConnector1">
                    <a:avLst/>
                  </a:prstGeom>
                  <a:ln w="12700">
                    <a:solidFill>
                      <a:srgbClr val="C82423"/>
                    </a:solidFill>
                    <a:headEnd w="med" len="sm"/>
                    <a:tailEnd type="triangle" w="med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直线箭头连接符 67">
                    <a:extLst>
                      <a:ext uri="{FF2B5EF4-FFF2-40B4-BE49-F238E27FC236}">
                        <a16:creationId xmlns:a16="http://schemas.microsoft.com/office/drawing/2014/main" id="{B8EF2EE0-86DC-3914-E08F-166602127B5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82649" y="1728866"/>
                    <a:ext cx="319789" cy="0"/>
                  </a:xfrm>
                  <a:prstGeom prst="straightConnector1">
                    <a:avLst/>
                  </a:prstGeom>
                  <a:ln w="12700">
                    <a:solidFill>
                      <a:srgbClr val="84BA42"/>
                    </a:solidFill>
                    <a:headEnd w="med" len="sm"/>
                    <a:tailEnd type="triangle" w="med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直线箭头连接符 68">
                    <a:extLst>
                      <a:ext uri="{FF2B5EF4-FFF2-40B4-BE49-F238E27FC236}">
                        <a16:creationId xmlns:a16="http://schemas.microsoft.com/office/drawing/2014/main" id="{66FEF9CD-D023-6124-9576-0F8A4F3235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582649" y="1408466"/>
                    <a:ext cx="0" cy="320400"/>
                  </a:xfrm>
                  <a:prstGeom prst="straightConnector1">
                    <a:avLst/>
                  </a:prstGeom>
                  <a:ln w="12700">
                    <a:solidFill>
                      <a:srgbClr val="0070C0"/>
                    </a:solidFill>
                    <a:headEnd w="med" len="sm"/>
                    <a:tailEnd type="triangle" w="med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077C24E6-6038-4667-89A1-54D04A63A079}"/>
                    </a:ext>
                  </a:extLst>
                </p:cNvPr>
                <p:cNvSpPr txBox="1"/>
                <p:nvPr/>
              </p:nvSpPr>
              <p:spPr>
                <a:xfrm>
                  <a:off x="3461436" y="1555658"/>
                  <a:ext cx="48471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800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Acc</a:t>
                  </a:r>
                  <a:r>
                    <a:rPr kumimoji="1" lang="zh-CN" altLang="en-US" sz="800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1" lang="en-US" altLang="zh-CN" sz="800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  <a:endParaRPr kumimoji="1" lang="zh-CN" altLang="en-US" sz="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BBF2F699-3BA2-751C-D8A0-663B1553581C}"/>
                    </a:ext>
                  </a:extLst>
                </p:cNvPr>
                <p:cNvSpPr txBox="1"/>
                <p:nvPr/>
              </p:nvSpPr>
              <p:spPr>
                <a:xfrm>
                  <a:off x="3461435" y="1901725"/>
                  <a:ext cx="54049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800" dirty="0">
                      <a:solidFill>
                        <a:srgbClr val="84BA4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Acc</a:t>
                  </a:r>
                  <a:r>
                    <a:rPr kumimoji="1" lang="zh-CN" altLang="en-US" sz="800" dirty="0">
                      <a:solidFill>
                        <a:srgbClr val="84BA4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1" lang="en-US" altLang="zh-CN" sz="800" dirty="0">
                      <a:solidFill>
                        <a:srgbClr val="84BA4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endParaRPr kumimoji="1" lang="zh-CN" altLang="en-US" sz="800" dirty="0">
                    <a:solidFill>
                      <a:srgbClr val="84BA4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68726A8F-E6AE-206E-81BF-C6FC39C8FDB3}"/>
                    </a:ext>
                  </a:extLst>
                </p:cNvPr>
                <p:cNvSpPr txBox="1"/>
                <p:nvPr/>
              </p:nvSpPr>
              <p:spPr>
                <a:xfrm>
                  <a:off x="3045121" y="2004218"/>
                  <a:ext cx="54049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800" dirty="0">
                      <a:solidFill>
                        <a:srgbClr val="C82423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Acc</a:t>
                  </a:r>
                  <a:r>
                    <a:rPr kumimoji="1" lang="zh-CN" altLang="en-US" sz="800" dirty="0">
                      <a:solidFill>
                        <a:srgbClr val="C82423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1" lang="en-US" altLang="zh-CN" sz="800" dirty="0">
                      <a:solidFill>
                        <a:srgbClr val="C82423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kumimoji="1" lang="zh-CN" altLang="en-US" sz="800" dirty="0">
                    <a:solidFill>
                      <a:srgbClr val="C8242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A78A3616-705D-8C07-397D-2B99509D1EC7}"/>
                  </a:ext>
                </a:extLst>
              </p:cNvPr>
              <p:cNvSpPr/>
              <p:nvPr/>
            </p:nvSpPr>
            <p:spPr>
              <a:xfrm rot="19247510">
                <a:off x="3643589" y="1788461"/>
                <a:ext cx="72000" cy="72000"/>
              </a:xfrm>
              <a:prstGeom prst="rect">
                <a:avLst/>
              </a:prstGeom>
              <a:solidFill>
                <a:srgbClr val="C824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FD719362-4352-FDCF-05A1-02604E3AB18C}"/>
                  </a:ext>
                </a:extLst>
              </p:cNvPr>
              <p:cNvSpPr/>
              <p:nvPr/>
            </p:nvSpPr>
            <p:spPr>
              <a:xfrm>
                <a:off x="3862924" y="1726628"/>
                <a:ext cx="72000" cy="72000"/>
              </a:xfrm>
              <a:prstGeom prst="rect">
                <a:avLst/>
              </a:prstGeom>
              <a:solidFill>
                <a:srgbClr val="84BA4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936A573A-711E-A868-787C-99E08629FDF6}"/>
                  </a:ext>
                </a:extLst>
              </p:cNvPr>
              <p:cNvSpPr/>
              <p:nvPr/>
            </p:nvSpPr>
            <p:spPr>
              <a:xfrm>
                <a:off x="3715460" y="1600329"/>
                <a:ext cx="72000" cy="72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80" name="文本框 79">
            <a:extLst>
              <a:ext uri="{FF2B5EF4-FFF2-40B4-BE49-F238E27FC236}">
                <a16:creationId xmlns:a16="http://schemas.microsoft.com/office/drawing/2014/main" id="{07BBF57B-D7A7-BACB-692D-9BE702D73AC0}"/>
              </a:ext>
            </a:extLst>
          </p:cNvPr>
          <p:cNvSpPr txBox="1"/>
          <p:nvPr/>
        </p:nvSpPr>
        <p:spPr>
          <a:xfrm>
            <a:off x="3172770" y="1958238"/>
            <a:ext cx="789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惯性信息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B9E59574-CF25-726D-083A-000BE5EC2DBC}"/>
              </a:ext>
            </a:extLst>
          </p:cNvPr>
          <p:cNvSpPr txBox="1"/>
          <p:nvPr/>
        </p:nvSpPr>
        <p:spPr>
          <a:xfrm>
            <a:off x="3172770" y="943276"/>
            <a:ext cx="789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图像信息</a:t>
            </a:r>
          </a:p>
        </p:txBody>
      </p:sp>
      <p:pic>
        <p:nvPicPr>
          <p:cNvPr id="83" name="图片 82" descr="图片包含 人, 男人, 滑雪&#10;&#10;描述已自动生成">
            <a:extLst>
              <a:ext uri="{FF2B5EF4-FFF2-40B4-BE49-F238E27FC236}">
                <a16:creationId xmlns:a16="http://schemas.microsoft.com/office/drawing/2014/main" id="{9CC02579-4472-045D-A71C-15FE6282B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26" y="2189070"/>
            <a:ext cx="729444" cy="688554"/>
          </a:xfrm>
          <a:prstGeom prst="rect">
            <a:avLst/>
          </a:prstGeom>
        </p:spPr>
      </p:pic>
      <p:sp>
        <p:nvSpPr>
          <p:cNvPr id="85" name="圆角矩形 84">
            <a:extLst>
              <a:ext uri="{FF2B5EF4-FFF2-40B4-BE49-F238E27FC236}">
                <a16:creationId xmlns:a16="http://schemas.microsoft.com/office/drawing/2014/main" id="{13F51123-C6FF-277E-4565-F814F28DB75C}"/>
              </a:ext>
            </a:extLst>
          </p:cNvPr>
          <p:cNvSpPr/>
          <p:nvPr/>
        </p:nvSpPr>
        <p:spPr>
          <a:xfrm>
            <a:off x="830675" y="3128045"/>
            <a:ext cx="8863290" cy="2779739"/>
          </a:xfrm>
          <a:prstGeom prst="roundRect">
            <a:avLst>
              <a:gd name="adj" fmla="val 8543"/>
            </a:avLst>
          </a:prstGeom>
          <a:noFill/>
          <a:ln w="38100">
            <a:solidFill>
              <a:srgbClr val="7943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下箭头 83">
            <a:extLst>
              <a:ext uri="{FF2B5EF4-FFF2-40B4-BE49-F238E27FC236}">
                <a16:creationId xmlns:a16="http://schemas.microsoft.com/office/drawing/2014/main" id="{7B8D59A0-A51F-B963-854B-3B6844B7698D}"/>
              </a:ext>
            </a:extLst>
          </p:cNvPr>
          <p:cNvSpPr/>
          <p:nvPr/>
        </p:nvSpPr>
        <p:spPr>
          <a:xfrm>
            <a:off x="1466996" y="2928525"/>
            <a:ext cx="452927" cy="28274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7" name="图片 86" descr="雪地上的风景&#10;&#10;中度可信度描述已自动生成">
            <a:extLst>
              <a:ext uri="{FF2B5EF4-FFF2-40B4-BE49-F238E27FC236}">
                <a16:creationId xmlns:a16="http://schemas.microsoft.com/office/drawing/2014/main" id="{347847D5-988C-28E4-2D1D-0EF2E02C91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07262" y="3514848"/>
            <a:ext cx="4989295" cy="2098884"/>
          </a:xfrm>
          <a:prstGeom prst="rect">
            <a:avLst/>
          </a:prstGeom>
        </p:spPr>
      </p:pic>
      <p:grpSp>
        <p:nvGrpSpPr>
          <p:cNvPr id="93" name="组合 92">
            <a:extLst>
              <a:ext uri="{FF2B5EF4-FFF2-40B4-BE49-F238E27FC236}">
                <a16:creationId xmlns:a16="http://schemas.microsoft.com/office/drawing/2014/main" id="{3C08C772-D0C6-69FC-ABBB-4881E14BE013}"/>
              </a:ext>
            </a:extLst>
          </p:cNvPr>
          <p:cNvGrpSpPr/>
          <p:nvPr/>
        </p:nvGrpSpPr>
        <p:grpSpPr>
          <a:xfrm>
            <a:off x="3672183" y="3081158"/>
            <a:ext cx="3169787" cy="369332"/>
            <a:chOff x="6381187" y="3484040"/>
            <a:chExt cx="1771305" cy="369332"/>
          </a:xfrm>
        </p:grpSpPr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3947E52E-5DA7-A200-B7EE-6B81073312D8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</p:grpSpPr>
          <p:sp>
            <p:nvSpPr>
              <p:cNvPr id="89" name="圆角矩形 88">
                <a:extLst>
                  <a:ext uri="{FF2B5EF4-FFF2-40B4-BE49-F238E27FC236}">
                    <a16:creationId xmlns:a16="http://schemas.microsoft.com/office/drawing/2014/main" id="{F00E4B6F-C9EF-3827-FAC8-F12D87BD36CA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solidFill>
                <a:srgbClr val="79438E"/>
              </a:solidFill>
              <a:ln>
                <a:solidFill>
                  <a:srgbClr val="79438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CCFED21D-2190-5AD6-3AD8-03CA422AB65C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solidFill>
                <a:srgbClr val="79438E"/>
              </a:solidFill>
              <a:ln>
                <a:solidFill>
                  <a:srgbClr val="79438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C1EA5368-C567-0143-50BE-D903ADC35865}"/>
                </a:ext>
              </a:extLst>
            </p:cNvPr>
            <p:cNvSpPr txBox="1"/>
            <p:nvPr/>
          </p:nvSpPr>
          <p:spPr>
            <a:xfrm>
              <a:off x="6799603" y="3484040"/>
              <a:ext cx="9344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离线建图 </a:t>
              </a:r>
              <a:r>
                <a:rPr kumimoji="1"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Sec.2</a:t>
              </a:r>
              <a:endPara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2" name="圆角矩形 91">
            <a:extLst>
              <a:ext uri="{FF2B5EF4-FFF2-40B4-BE49-F238E27FC236}">
                <a16:creationId xmlns:a16="http://schemas.microsoft.com/office/drawing/2014/main" id="{61C30F6E-0D26-6645-B788-78046FD8083C}"/>
              </a:ext>
            </a:extLst>
          </p:cNvPr>
          <p:cNvSpPr/>
          <p:nvPr/>
        </p:nvSpPr>
        <p:spPr>
          <a:xfrm>
            <a:off x="911350" y="3334538"/>
            <a:ext cx="1722526" cy="1101140"/>
          </a:xfrm>
          <a:prstGeom prst="roundRect">
            <a:avLst>
              <a:gd name="adj" fmla="val 6030"/>
            </a:avLst>
          </a:prstGeom>
          <a:noFill/>
          <a:ln>
            <a:solidFill>
              <a:srgbClr val="79438E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5" name="图片 94" descr="雪地里有人在街道上行驶&#10;&#10;描述已自动生成">
            <a:extLst>
              <a:ext uri="{FF2B5EF4-FFF2-40B4-BE49-F238E27FC236}">
                <a16:creationId xmlns:a16="http://schemas.microsoft.com/office/drawing/2014/main" id="{29EC5407-AFAE-DF6A-72D0-A470D558F5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18" y="3600768"/>
            <a:ext cx="1544390" cy="772195"/>
          </a:xfrm>
          <a:prstGeom prst="rect">
            <a:avLst/>
          </a:prstGeom>
        </p:spPr>
      </p:pic>
      <p:grpSp>
        <p:nvGrpSpPr>
          <p:cNvPr id="97" name="组合 96">
            <a:extLst>
              <a:ext uri="{FF2B5EF4-FFF2-40B4-BE49-F238E27FC236}">
                <a16:creationId xmlns:a16="http://schemas.microsoft.com/office/drawing/2014/main" id="{4BD0D82D-53AA-39A6-C698-48D3C358C4F3}"/>
              </a:ext>
            </a:extLst>
          </p:cNvPr>
          <p:cNvGrpSpPr/>
          <p:nvPr/>
        </p:nvGrpSpPr>
        <p:grpSpPr>
          <a:xfrm>
            <a:off x="1329786" y="3334538"/>
            <a:ext cx="885653" cy="214276"/>
            <a:chOff x="4848041" y="3523512"/>
            <a:chExt cx="1771305" cy="327582"/>
          </a:xfrm>
        </p:grpSpPr>
        <p:sp>
          <p:nvSpPr>
            <p:cNvPr id="99" name="圆角矩形 98">
              <a:extLst>
                <a:ext uri="{FF2B5EF4-FFF2-40B4-BE49-F238E27FC236}">
                  <a16:creationId xmlns:a16="http://schemas.microsoft.com/office/drawing/2014/main" id="{18CB86DC-1455-F46F-5FE6-ABBAE3BBE757}"/>
                </a:ext>
              </a:extLst>
            </p:cNvPr>
            <p:cNvSpPr/>
            <p:nvPr/>
          </p:nvSpPr>
          <p:spPr>
            <a:xfrm>
              <a:off x="4848041" y="3593793"/>
              <a:ext cx="1771303" cy="257301"/>
            </a:xfrm>
            <a:prstGeom prst="roundRect">
              <a:avLst>
                <a:gd name="adj" fmla="val 50000"/>
              </a:avLst>
            </a:prstGeom>
            <a:solidFill>
              <a:srgbClr val="79438E"/>
            </a:solidFill>
            <a:ln>
              <a:solidFill>
                <a:srgbClr val="7943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C8E238BD-01F5-1739-5F50-CCF0821C6366}"/>
                </a:ext>
              </a:extLst>
            </p:cNvPr>
            <p:cNvSpPr/>
            <p:nvPr/>
          </p:nvSpPr>
          <p:spPr>
            <a:xfrm>
              <a:off x="4848041" y="3523512"/>
              <a:ext cx="1771305" cy="195758"/>
            </a:xfrm>
            <a:prstGeom prst="rect">
              <a:avLst/>
            </a:prstGeom>
            <a:solidFill>
              <a:srgbClr val="79438E"/>
            </a:solidFill>
            <a:ln>
              <a:solidFill>
                <a:srgbClr val="7943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endParaRPr>
            </a:p>
          </p:txBody>
        </p:sp>
      </p:grpSp>
      <p:sp>
        <p:nvSpPr>
          <p:cNvPr id="98" name="文本框 97">
            <a:extLst>
              <a:ext uri="{FF2B5EF4-FFF2-40B4-BE49-F238E27FC236}">
                <a16:creationId xmlns:a16="http://schemas.microsoft.com/office/drawing/2014/main" id="{1146A304-E504-FA8B-A0EA-181D7494EDA3}"/>
              </a:ext>
            </a:extLst>
          </p:cNvPr>
          <p:cNvSpPr txBox="1"/>
          <p:nvPr/>
        </p:nvSpPr>
        <p:spPr>
          <a:xfrm>
            <a:off x="1311378" y="328686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语义分割</a:t>
            </a:r>
          </a:p>
        </p:txBody>
      </p: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2DBEA1E7-9431-CAA5-12DF-99E450CE9B48}"/>
              </a:ext>
            </a:extLst>
          </p:cNvPr>
          <p:cNvGrpSpPr/>
          <p:nvPr/>
        </p:nvGrpSpPr>
        <p:grpSpPr>
          <a:xfrm>
            <a:off x="906064" y="4533829"/>
            <a:ext cx="1722526" cy="1101140"/>
            <a:chOff x="9087946" y="2987440"/>
            <a:chExt cx="1722526" cy="1101140"/>
          </a:xfrm>
        </p:grpSpPr>
        <p:sp>
          <p:nvSpPr>
            <p:cNvPr id="138" name="圆角矩形 137">
              <a:extLst>
                <a:ext uri="{FF2B5EF4-FFF2-40B4-BE49-F238E27FC236}">
                  <a16:creationId xmlns:a16="http://schemas.microsoft.com/office/drawing/2014/main" id="{E1FAA6CB-03C9-47F1-8237-B8F5B9F697FB}"/>
                </a:ext>
              </a:extLst>
            </p:cNvPr>
            <p:cNvSpPr/>
            <p:nvPr/>
          </p:nvSpPr>
          <p:spPr>
            <a:xfrm>
              <a:off x="9087946" y="2987440"/>
              <a:ext cx="1722526" cy="1101140"/>
            </a:xfrm>
            <a:prstGeom prst="roundRect">
              <a:avLst>
                <a:gd name="adj" fmla="val 6030"/>
              </a:avLst>
            </a:prstGeom>
            <a:noFill/>
            <a:ln>
              <a:solidFill>
                <a:srgbClr val="79438E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8F3B227F-1EF2-EE08-5247-47EBDDD35A0F}"/>
                </a:ext>
              </a:extLst>
            </p:cNvPr>
            <p:cNvGrpSpPr/>
            <p:nvPr/>
          </p:nvGrpSpPr>
          <p:grpSpPr>
            <a:xfrm>
              <a:off x="9178400" y="3473305"/>
              <a:ext cx="1541618" cy="527732"/>
              <a:chOff x="9995125" y="3252707"/>
              <a:chExt cx="1541618" cy="527732"/>
            </a:xfrm>
          </p:grpSpPr>
          <p:sp>
            <p:nvSpPr>
              <p:cNvPr id="108" name="任意形状 107">
                <a:extLst>
                  <a:ext uri="{FF2B5EF4-FFF2-40B4-BE49-F238E27FC236}">
                    <a16:creationId xmlns:a16="http://schemas.microsoft.com/office/drawing/2014/main" id="{55F4E916-229A-2125-95CD-71AE4775A3CB}"/>
                  </a:ext>
                </a:extLst>
              </p:cNvPr>
              <p:cNvSpPr/>
              <p:nvPr/>
            </p:nvSpPr>
            <p:spPr>
              <a:xfrm>
                <a:off x="10067125" y="3390265"/>
                <a:ext cx="1388534" cy="301358"/>
              </a:xfrm>
              <a:custGeom>
                <a:avLst/>
                <a:gdLst>
                  <a:gd name="connsiteX0" fmla="*/ 0 w 1388534"/>
                  <a:gd name="connsiteY0" fmla="*/ 145356 h 301358"/>
                  <a:gd name="connsiteX1" fmla="*/ 304800 w 1388534"/>
                  <a:gd name="connsiteY1" fmla="*/ 297756 h 301358"/>
                  <a:gd name="connsiteX2" fmla="*/ 1168400 w 1388534"/>
                  <a:gd name="connsiteY2" fmla="*/ 9890 h 301358"/>
                  <a:gd name="connsiteX3" fmla="*/ 1388534 w 1388534"/>
                  <a:gd name="connsiteY3" fmla="*/ 94556 h 301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88534" h="301358">
                    <a:moveTo>
                      <a:pt x="0" y="145356"/>
                    </a:moveTo>
                    <a:cubicBezTo>
                      <a:pt x="55033" y="232845"/>
                      <a:pt x="110067" y="320334"/>
                      <a:pt x="304800" y="297756"/>
                    </a:cubicBezTo>
                    <a:cubicBezTo>
                      <a:pt x="499533" y="275178"/>
                      <a:pt x="987778" y="43757"/>
                      <a:pt x="1168400" y="9890"/>
                    </a:cubicBezTo>
                    <a:cubicBezTo>
                      <a:pt x="1349022" y="-23977"/>
                      <a:pt x="1368778" y="35289"/>
                      <a:pt x="1388534" y="94556"/>
                    </a:cubicBezTo>
                  </a:path>
                </a:pathLst>
              </a:custGeom>
              <a:noFill/>
              <a:ln w="19050">
                <a:solidFill>
                  <a:srgbClr val="79438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115" name="组合 114">
                <a:extLst>
                  <a:ext uri="{FF2B5EF4-FFF2-40B4-BE49-F238E27FC236}">
                    <a16:creationId xmlns:a16="http://schemas.microsoft.com/office/drawing/2014/main" id="{8002BAAE-35C8-DCE8-4B3E-6C7A296DBEAD}"/>
                  </a:ext>
                </a:extLst>
              </p:cNvPr>
              <p:cNvGrpSpPr/>
              <p:nvPr/>
            </p:nvGrpSpPr>
            <p:grpSpPr>
              <a:xfrm>
                <a:off x="9995125" y="3282543"/>
                <a:ext cx="144000" cy="275116"/>
                <a:chOff x="9358042" y="3905841"/>
                <a:chExt cx="144000" cy="275116"/>
              </a:xfrm>
            </p:grpSpPr>
            <p:pic>
              <p:nvPicPr>
                <p:cNvPr id="106" name="图片 105" descr="图标&#10;&#10;描述已自动生成">
                  <a:extLst>
                    <a:ext uri="{FF2B5EF4-FFF2-40B4-BE49-F238E27FC236}">
                      <a16:creationId xmlns:a16="http://schemas.microsoft.com/office/drawing/2014/main" id="{464E3E2A-1AAA-F680-670E-105A83EA27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58042" y="3905841"/>
                  <a:ext cx="144000" cy="144000"/>
                </a:xfrm>
                <a:prstGeom prst="rect">
                  <a:avLst/>
                </a:prstGeom>
              </p:spPr>
            </p:pic>
            <p:pic>
              <p:nvPicPr>
                <p:cNvPr id="114" name="图片 113" descr="图标&#10;&#10;描述已自动生成">
                  <a:extLst>
                    <a:ext uri="{FF2B5EF4-FFF2-40B4-BE49-F238E27FC236}">
                      <a16:creationId xmlns:a16="http://schemas.microsoft.com/office/drawing/2014/main" id="{268743CA-791F-39EF-FC06-9AD2970A43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58042" y="4036957"/>
                  <a:ext cx="144000" cy="144000"/>
                </a:xfrm>
                <a:prstGeom prst="rect">
                  <a:avLst/>
                </a:prstGeom>
              </p:spPr>
            </p:pic>
          </p:grpSp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E05EA206-D8D7-8083-DD6D-36115EFAE626}"/>
                  </a:ext>
                </a:extLst>
              </p:cNvPr>
              <p:cNvGrpSpPr/>
              <p:nvPr/>
            </p:nvGrpSpPr>
            <p:grpSpPr>
              <a:xfrm>
                <a:off x="10254779" y="3443543"/>
                <a:ext cx="144000" cy="275116"/>
                <a:chOff x="9358042" y="3905841"/>
                <a:chExt cx="144000" cy="275116"/>
              </a:xfrm>
            </p:grpSpPr>
            <p:pic>
              <p:nvPicPr>
                <p:cNvPr id="117" name="图片 116" descr="图标&#10;&#10;描述已自动生成">
                  <a:extLst>
                    <a:ext uri="{FF2B5EF4-FFF2-40B4-BE49-F238E27FC236}">
                      <a16:creationId xmlns:a16="http://schemas.microsoft.com/office/drawing/2014/main" id="{CB07B1D9-205A-905D-B816-EF3539D8F7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58042" y="3905841"/>
                  <a:ext cx="144000" cy="144000"/>
                </a:xfrm>
                <a:prstGeom prst="rect">
                  <a:avLst/>
                </a:prstGeom>
              </p:spPr>
            </p:pic>
            <p:pic>
              <p:nvPicPr>
                <p:cNvPr id="118" name="图片 117" descr="图标&#10;&#10;描述已自动生成">
                  <a:extLst>
                    <a:ext uri="{FF2B5EF4-FFF2-40B4-BE49-F238E27FC236}">
                      <a16:creationId xmlns:a16="http://schemas.microsoft.com/office/drawing/2014/main" id="{F846DBA4-08A9-F24F-9AAB-43FD6FC9E1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58042" y="4036957"/>
                  <a:ext cx="144000" cy="144000"/>
                </a:xfrm>
                <a:prstGeom prst="rect">
                  <a:avLst/>
                </a:prstGeom>
              </p:spPr>
            </p:pic>
          </p:grpSp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B8ABC0A8-CAA6-2E2E-3A4B-005FC6F4AA5F}"/>
                  </a:ext>
                </a:extLst>
              </p:cNvPr>
              <p:cNvGrpSpPr/>
              <p:nvPr/>
            </p:nvGrpSpPr>
            <p:grpSpPr>
              <a:xfrm>
                <a:off x="10731609" y="3299543"/>
                <a:ext cx="144000" cy="275116"/>
                <a:chOff x="9358042" y="3905841"/>
                <a:chExt cx="144000" cy="275116"/>
              </a:xfrm>
            </p:grpSpPr>
            <p:pic>
              <p:nvPicPr>
                <p:cNvPr id="120" name="图片 119" descr="图标&#10;&#10;描述已自动生成">
                  <a:extLst>
                    <a:ext uri="{FF2B5EF4-FFF2-40B4-BE49-F238E27FC236}">
                      <a16:creationId xmlns:a16="http://schemas.microsoft.com/office/drawing/2014/main" id="{0CDBDF43-6CC3-24D3-B43E-0A027FCD0F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58042" y="3905841"/>
                  <a:ext cx="144000" cy="144000"/>
                </a:xfrm>
                <a:prstGeom prst="rect">
                  <a:avLst/>
                </a:prstGeom>
              </p:spPr>
            </p:pic>
            <p:pic>
              <p:nvPicPr>
                <p:cNvPr id="121" name="图片 120" descr="图标&#10;&#10;描述已自动生成">
                  <a:extLst>
                    <a:ext uri="{FF2B5EF4-FFF2-40B4-BE49-F238E27FC236}">
                      <a16:creationId xmlns:a16="http://schemas.microsoft.com/office/drawing/2014/main" id="{D956755A-CCC5-7A72-F18D-F3F33A102C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58042" y="4036957"/>
                  <a:ext cx="144000" cy="144000"/>
                </a:xfrm>
                <a:prstGeom prst="rect">
                  <a:avLst/>
                </a:prstGeom>
              </p:spPr>
            </p:pic>
          </p:grpSp>
          <p:grpSp>
            <p:nvGrpSpPr>
              <p:cNvPr id="122" name="组合 121">
                <a:extLst>
                  <a:ext uri="{FF2B5EF4-FFF2-40B4-BE49-F238E27FC236}">
                    <a16:creationId xmlns:a16="http://schemas.microsoft.com/office/drawing/2014/main" id="{1FC12806-E09F-AF18-9617-12B8D1AC642F}"/>
                  </a:ext>
                </a:extLst>
              </p:cNvPr>
              <p:cNvGrpSpPr/>
              <p:nvPr/>
            </p:nvGrpSpPr>
            <p:grpSpPr>
              <a:xfrm>
                <a:off x="11392743" y="3252707"/>
                <a:ext cx="144000" cy="275116"/>
                <a:chOff x="9358042" y="3905841"/>
                <a:chExt cx="144000" cy="275116"/>
              </a:xfrm>
            </p:grpSpPr>
            <p:pic>
              <p:nvPicPr>
                <p:cNvPr id="123" name="图片 122" descr="图标&#10;&#10;描述已自动生成">
                  <a:extLst>
                    <a:ext uri="{FF2B5EF4-FFF2-40B4-BE49-F238E27FC236}">
                      <a16:creationId xmlns:a16="http://schemas.microsoft.com/office/drawing/2014/main" id="{0FDA72C5-0C60-EC60-B118-605F63CBC1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58042" y="3905841"/>
                  <a:ext cx="144000" cy="144000"/>
                </a:xfrm>
                <a:prstGeom prst="rect">
                  <a:avLst/>
                </a:prstGeom>
              </p:spPr>
            </p:pic>
            <p:pic>
              <p:nvPicPr>
                <p:cNvPr id="124" name="图片 123" descr="图标&#10;&#10;描述已自动生成">
                  <a:extLst>
                    <a:ext uri="{FF2B5EF4-FFF2-40B4-BE49-F238E27FC236}">
                      <a16:creationId xmlns:a16="http://schemas.microsoft.com/office/drawing/2014/main" id="{3EB89672-CBD5-481F-A77D-7A3C4CA292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58042" y="4036957"/>
                  <a:ext cx="144000" cy="144000"/>
                </a:xfrm>
                <a:prstGeom prst="rect">
                  <a:avLst/>
                </a:prstGeom>
              </p:spPr>
            </p:pic>
          </p:grpSp>
          <p:sp>
            <p:nvSpPr>
              <p:cNvPr id="135" name="禁止符 134">
                <a:extLst>
                  <a:ext uri="{FF2B5EF4-FFF2-40B4-BE49-F238E27FC236}">
                    <a16:creationId xmlns:a16="http://schemas.microsoft.com/office/drawing/2014/main" id="{862749F8-86DA-D514-2C92-585C0BD65F9A}"/>
                  </a:ext>
                </a:extLst>
              </p:cNvPr>
              <p:cNvSpPr/>
              <p:nvPr/>
            </p:nvSpPr>
            <p:spPr>
              <a:xfrm>
                <a:off x="10291721" y="3632839"/>
                <a:ext cx="147600" cy="147600"/>
              </a:xfrm>
              <a:prstGeom prst="noSmoking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77891D77-4A72-CD99-8267-959E19BEB519}"/>
                </a:ext>
              </a:extLst>
            </p:cNvPr>
            <p:cNvGrpSpPr/>
            <p:nvPr/>
          </p:nvGrpSpPr>
          <p:grpSpPr>
            <a:xfrm>
              <a:off x="9501840" y="2987440"/>
              <a:ext cx="885653" cy="214276"/>
              <a:chOff x="4848041" y="3523512"/>
              <a:chExt cx="1771305" cy="327582"/>
            </a:xfrm>
          </p:grpSpPr>
          <p:sp>
            <p:nvSpPr>
              <p:cNvPr id="142" name="圆角矩形 141">
                <a:extLst>
                  <a:ext uri="{FF2B5EF4-FFF2-40B4-BE49-F238E27FC236}">
                    <a16:creationId xmlns:a16="http://schemas.microsoft.com/office/drawing/2014/main" id="{D83829C6-A62E-3952-6467-1C9DDE1C24B2}"/>
                  </a:ext>
                </a:extLst>
              </p:cNvPr>
              <p:cNvSpPr/>
              <p:nvPr/>
            </p:nvSpPr>
            <p:spPr>
              <a:xfrm>
                <a:off x="4848041" y="3593793"/>
                <a:ext cx="1771303" cy="257301"/>
              </a:xfrm>
              <a:prstGeom prst="roundRect">
                <a:avLst>
                  <a:gd name="adj" fmla="val 50000"/>
                </a:avLst>
              </a:prstGeom>
              <a:solidFill>
                <a:srgbClr val="79438E"/>
              </a:solidFill>
              <a:ln>
                <a:solidFill>
                  <a:srgbClr val="79438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E62F5630-58A9-835E-79DF-19D8D25F4F50}"/>
                  </a:ext>
                </a:extLst>
              </p:cNvPr>
              <p:cNvSpPr/>
              <p:nvPr/>
            </p:nvSpPr>
            <p:spPr>
              <a:xfrm>
                <a:off x="4848041" y="3523512"/>
                <a:ext cx="1771305" cy="195758"/>
              </a:xfrm>
              <a:prstGeom prst="rect">
                <a:avLst/>
              </a:prstGeom>
              <a:solidFill>
                <a:srgbClr val="79438E"/>
              </a:solidFill>
              <a:ln>
                <a:solidFill>
                  <a:srgbClr val="79438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</p:grpSp>
      <p:sp>
        <p:nvSpPr>
          <p:cNvPr id="145" name="文本框 144">
            <a:extLst>
              <a:ext uri="{FF2B5EF4-FFF2-40B4-BE49-F238E27FC236}">
                <a16:creationId xmlns:a16="http://schemas.microsoft.com/office/drawing/2014/main" id="{39BDC5AC-7D37-7B66-970D-938FA5EBA9A1}"/>
              </a:ext>
            </a:extLst>
          </p:cNvPr>
          <p:cNvSpPr txBox="1"/>
          <p:nvPr/>
        </p:nvSpPr>
        <p:spPr>
          <a:xfrm>
            <a:off x="1401149" y="448392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>
                <a:solidFill>
                  <a:schemeClr val="bg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帧筛选</a:t>
            </a:r>
          </a:p>
        </p:txBody>
      </p:sp>
      <p:sp>
        <p:nvSpPr>
          <p:cNvPr id="153" name="弧 152">
            <a:extLst>
              <a:ext uri="{FF2B5EF4-FFF2-40B4-BE49-F238E27FC236}">
                <a16:creationId xmlns:a16="http://schemas.microsoft.com/office/drawing/2014/main" id="{E869C8F4-0AFD-6275-72EB-BFC569F9F357}"/>
              </a:ext>
            </a:extLst>
          </p:cNvPr>
          <p:cNvSpPr/>
          <p:nvPr/>
        </p:nvSpPr>
        <p:spPr>
          <a:xfrm rot="11634107">
            <a:off x="5994344" y="4844990"/>
            <a:ext cx="2044014" cy="409079"/>
          </a:xfrm>
          <a:prstGeom prst="arc">
            <a:avLst>
              <a:gd name="adj1" fmla="val 11157085"/>
              <a:gd name="adj2" fmla="val 21413309"/>
            </a:avLst>
          </a:prstGeom>
          <a:ln>
            <a:solidFill>
              <a:srgbClr val="5F18C8"/>
            </a:solidFill>
            <a:headEnd type="triangl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4" name="图片 173" descr="路上有许多汽车&#10;&#10;描述已自动生成">
            <a:extLst>
              <a:ext uri="{FF2B5EF4-FFF2-40B4-BE49-F238E27FC236}">
                <a16:creationId xmlns:a16="http://schemas.microsoft.com/office/drawing/2014/main" id="{16049AB6-2DA6-0D50-6551-B2C4A51DB1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84676" y="4633116"/>
            <a:ext cx="1132233" cy="708530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75" name="矩形 174">
            <a:extLst>
              <a:ext uri="{FF2B5EF4-FFF2-40B4-BE49-F238E27FC236}">
                <a16:creationId xmlns:a16="http://schemas.microsoft.com/office/drawing/2014/main" id="{4EE35B23-8106-714B-CE16-05C4198817BF}"/>
              </a:ext>
            </a:extLst>
          </p:cNvPr>
          <p:cNvSpPr/>
          <p:nvPr/>
        </p:nvSpPr>
        <p:spPr>
          <a:xfrm rot="5400000">
            <a:off x="8506058" y="5149127"/>
            <a:ext cx="111349" cy="1154114"/>
          </a:xfrm>
          <a:prstGeom prst="rect">
            <a:avLst/>
          </a:prstGeom>
          <a:gradFill>
            <a:gsLst>
              <a:gs pos="0">
                <a:srgbClr val="5F18C8"/>
              </a:gs>
              <a:gs pos="54000">
                <a:srgbClr val="79438E"/>
              </a:gs>
              <a:gs pos="100000">
                <a:srgbClr val="5F18C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E72DF2F4-E125-2476-7A0E-01FB1474944F}"/>
              </a:ext>
            </a:extLst>
          </p:cNvPr>
          <p:cNvSpPr txBox="1"/>
          <p:nvPr/>
        </p:nvSpPr>
        <p:spPr>
          <a:xfrm>
            <a:off x="8082170" y="5428431"/>
            <a:ext cx="959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图像描述子</a:t>
            </a: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BFD5A80A-2985-4E55-4947-64BA78B83D14}"/>
              </a:ext>
            </a:extLst>
          </p:cNvPr>
          <p:cNvSpPr txBox="1"/>
          <p:nvPr/>
        </p:nvSpPr>
        <p:spPr>
          <a:xfrm>
            <a:off x="8167095" y="4406777"/>
            <a:ext cx="789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图像</a:t>
            </a: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EBDD067A-1A69-5DDE-BDEF-4EE3B8522186}"/>
              </a:ext>
            </a:extLst>
          </p:cNvPr>
          <p:cNvSpPr txBox="1"/>
          <p:nvPr/>
        </p:nvSpPr>
        <p:spPr>
          <a:xfrm>
            <a:off x="6673646" y="5300341"/>
            <a:ext cx="959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 b="1" dirty="0">
                <a:solidFill>
                  <a:srgbClr val="5F18C8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粗粒度信息</a:t>
            </a:r>
          </a:p>
        </p:txBody>
      </p:sp>
      <p:sp>
        <p:nvSpPr>
          <p:cNvPr id="181" name="弧 180">
            <a:extLst>
              <a:ext uri="{FF2B5EF4-FFF2-40B4-BE49-F238E27FC236}">
                <a16:creationId xmlns:a16="http://schemas.microsoft.com/office/drawing/2014/main" id="{AEB1D0F4-E22A-10A9-40CC-F9F934628BA4}"/>
              </a:ext>
            </a:extLst>
          </p:cNvPr>
          <p:cNvSpPr/>
          <p:nvPr/>
        </p:nvSpPr>
        <p:spPr>
          <a:xfrm rot="10800000">
            <a:off x="5131853" y="3457660"/>
            <a:ext cx="3147542" cy="409079"/>
          </a:xfrm>
          <a:prstGeom prst="arc">
            <a:avLst>
              <a:gd name="adj1" fmla="val 11198913"/>
              <a:gd name="adj2" fmla="val 21566949"/>
            </a:avLst>
          </a:prstGeom>
          <a:ln>
            <a:solidFill>
              <a:schemeClr val="tx1"/>
            </a:solidFill>
            <a:headEnd type="triangle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24AC63BC-C8C7-DBF2-C59C-345E2002E4E3}"/>
              </a:ext>
            </a:extLst>
          </p:cNvPr>
          <p:cNvSpPr txBox="1"/>
          <p:nvPr/>
        </p:nvSpPr>
        <p:spPr>
          <a:xfrm>
            <a:off x="5016014" y="3811377"/>
            <a:ext cx="959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细粒度信息</a:t>
            </a:r>
          </a:p>
        </p:txBody>
      </p: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A619D5D4-60DF-3BA3-E927-184F1BAC9062}"/>
              </a:ext>
            </a:extLst>
          </p:cNvPr>
          <p:cNvGrpSpPr/>
          <p:nvPr/>
        </p:nvGrpSpPr>
        <p:grpSpPr>
          <a:xfrm>
            <a:off x="7983688" y="3499384"/>
            <a:ext cx="1107470" cy="311460"/>
            <a:chOff x="7987176" y="3506323"/>
            <a:chExt cx="1107470" cy="311460"/>
          </a:xfrm>
        </p:grpSpPr>
        <p:sp>
          <p:nvSpPr>
            <p:cNvPr id="184" name="椭圆 183">
              <a:extLst>
                <a:ext uri="{FF2B5EF4-FFF2-40B4-BE49-F238E27FC236}">
                  <a16:creationId xmlns:a16="http://schemas.microsoft.com/office/drawing/2014/main" id="{7C8FA710-1D63-376D-7948-2E5C578C78E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987176" y="3712307"/>
              <a:ext cx="72731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6" name="椭圆 185">
              <a:extLst>
                <a:ext uri="{FF2B5EF4-FFF2-40B4-BE49-F238E27FC236}">
                  <a16:creationId xmlns:a16="http://schemas.microsoft.com/office/drawing/2014/main" id="{406D955A-96C1-0527-AAFC-D1E77B3EDB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85675" y="3526902"/>
              <a:ext cx="72731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7" name="椭圆 186">
              <a:extLst>
                <a:ext uri="{FF2B5EF4-FFF2-40B4-BE49-F238E27FC236}">
                  <a16:creationId xmlns:a16="http://schemas.microsoft.com/office/drawing/2014/main" id="{6AD4768A-97FA-5928-C1EA-811C42CB959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7330" y="3506323"/>
              <a:ext cx="72731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8" name="椭圆 187">
              <a:extLst>
                <a:ext uri="{FF2B5EF4-FFF2-40B4-BE49-F238E27FC236}">
                  <a16:creationId xmlns:a16="http://schemas.microsoft.com/office/drawing/2014/main" id="{38936D00-4422-23F2-944B-A0763617E4D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359441" y="3745783"/>
              <a:ext cx="72731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9" name="椭圆 188">
              <a:extLst>
                <a:ext uri="{FF2B5EF4-FFF2-40B4-BE49-F238E27FC236}">
                  <a16:creationId xmlns:a16="http://schemas.microsoft.com/office/drawing/2014/main" id="{21158CDF-C130-253E-7591-FCA991CFD6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21203" y="3691917"/>
              <a:ext cx="72731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0" name="椭圆 189">
              <a:extLst>
                <a:ext uri="{FF2B5EF4-FFF2-40B4-BE49-F238E27FC236}">
                  <a16:creationId xmlns:a16="http://schemas.microsoft.com/office/drawing/2014/main" id="{7A216A6F-CAAA-7195-2A2E-7A862E6B50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21915" y="3742002"/>
              <a:ext cx="72731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92" name="文本框 191">
            <a:extLst>
              <a:ext uri="{FF2B5EF4-FFF2-40B4-BE49-F238E27FC236}">
                <a16:creationId xmlns:a16="http://schemas.microsoft.com/office/drawing/2014/main" id="{D538EC6E-0AC9-4AC3-F527-9C5B3A412568}"/>
              </a:ext>
            </a:extLst>
          </p:cNvPr>
          <p:cNvSpPr txBox="1"/>
          <p:nvPr/>
        </p:nvSpPr>
        <p:spPr>
          <a:xfrm>
            <a:off x="8155571" y="3233401"/>
            <a:ext cx="789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稀疏点云</a:t>
            </a:r>
          </a:p>
        </p:txBody>
      </p:sp>
      <p:sp>
        <p:nvSpPr>
          <p:cNvPr id="194" name="矩形 193">
            <a:extLst>
              <a:ext uri="{FF2B5EF4-FFF2-40B4-BE49-F238E27FC236}">
                <a16:creationId xmlns:a16="http://schemas.microsoft.com/office/drawing/2014/main" id="{CC65E7CA-B874-9D8C-C2A0-4DBC20AA477D}"/>
              </a:ext>
            </a:extLst>
          </p:cNvPr>
          <p:cNvSpPr/>
          <p:nvPr/>
        </p:nvSpPr>
        <p:spPr>
          <a:xfrm rot="5400000">
            <a:off x="8491160" y="3677742"/>
            <a:ext cx="111349" cy="1154114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4000">
                <a:schemeClr val="tx1">
                  <a:alpha val="49000"/>
                </a:schemeClr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CD096BB3-4157-9783-5A3D-D3092F480D56}"/>
              </a:ext>
            </a:extLst>
          </p:cNvPr>
          <p:cNvSpPr txBox="1"/>
          <p:nvPr/>
        </p:nvSpPr>
        <p:spPr>
          <a:xfrm>
            <a:off x="8119206" y="3958827"/>
            <a:ext cx="789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点云描述子</a:t>
            </a:r>
          </a:p>
        </p:txBody>
      </p:sp>
      <p:sp>
        <p:nvSpPr>
          <p:cNvPr id="196" name="圆角矩形 195">
            <a:extLst>
              <a:ext uri="{FF2B5EF4-FFF2-40B4-BE49-F238E27FC236}">
                <a16:creationId xmlns:a16="http://schemas.microsoft.com/office/drawing/2014/main" id="{6734C07D-CA73-22B4-944F-600875F8A901}"/>
              </a:ext>
            </a:extLst>
          </p:cNvPr>
          <p:cNvSpPr/>
          <p:nvPr/>
        </p:nvSpPr>
        <p:spPr>
          <a:xfrm>
            <a:off x="4667590" y="950216"/>
            <a:ext cx="5026375" cy="2022984"/>
          </a:xfrm>
          <a:prstGeom prst="roundRect">
            <a:avLst>
              <a:gd name="adj" fmla="val 13243"/>
            </a:avLst>
          </a:prstGeom>
          <a:noFill/>
          <a:ln w="38100">
            <a:solidFill>
              <a:srgbClr val="84BA4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99" name="组合 198">
            <a:extLst>
              <a:ext uri="{FF2B5EF4-FFF2-40B4-BE49-F238E27FC236}">
                <a16:creationId xmlns:a16="http://schemas.microsoft.com/office/drawing/2014/main" id="{38806F57-9D70-EFE7-0AC8-5D3666BD1BCF}"/>
              </a:ext>
            </a:extLst>
          </p:cNvPr>
          <p:cNvGrpSpPr/>
          <p:nvPr/>
        </p:nvGrpSpPr>
        <p:grpSpPr>
          <a:xfrm>
            <a:off x="5584293" y="914224"/>
            <a:ext cx="3169787" cy="369332"/>
            <a:chOff x="6381187" y="3484040"/>
            <a:chExt cx="1771305" cy="369332"/>
          </a:xfrm>
          <a:solidFill>
            <a:srgbClr val="84BA42"/>
          </a:solidFill>
        </p:grpSpPr>
        <p:grpSp>
          <p:nvGrpSpPr>
            <p:cNvPr id="200" name="组合 199">
              <a:extLst>
                <a:ext uri="{FF2B5EF4-FFF2-40B4-BE49-F238E27FC236}">
                  <a16:creationId xmlns:a16="http://schemas.microsoft.com/office/drawing/2014/main" id="{427A2279-E3B7-32A4-85D2-0C96A1DBAA27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  <a:grpFill/>
          </p:grpSpPr>
          <p:sp>
            <p:nvSpPr>
              <p:cNvPr id="202" name="圆角矩形 201">
                <a:extLst>
                  <a:ext uri="{FF2B5EF4-FFF2-40B4-BE49-F238E27FC236}">
                    <a16:creationId xmlns:a16="http://schemas.microsoft.com/office/drawing/2014/main" id="{E6BFAED3-7FE2-DED4-6BF7-E720B61BBDB1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3" name="矩形 202">
                <a:extLst>
                  <a:ext uri="{FF2B5EF4-FFF2-40B4-BE49-F238E27FC236}">
                    <a16:creationId xmlns:a16="http://schemas.microsoft.com/office/drawing/2014/main" id="{5F48E880-779E-DBF1-6231-4D74D6414A19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8854E226-818F-25AB-E387-E776F4B23D66}"/>
                </a:ext>
              </a:extLst>
            </p:cNvPr>
            <p:cNvSpPr txBox="1"/>
            <p:nvPr/>
          </p:nvSpPr>
          <p:spPr>
            <a:xfrm>
              <a:off x="6606113" y="3484040"/>
              <a:ext cx="1321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视觉惯性里程计 </a:t>
              </a:r>
              <a:r>
                <a:rPr kumimoji="1"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Sec.3</a:t>
              </a:r>
              <a:endPara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4" name="圆角矩形 203">
            <a:extLst>
              <a:ext uri="{FF2B5EF4-FFF2-40B4-BE49-F238E27FC236}">
                <a16:creationId xmlns:a16="http://schemas.microsoft.com/office/drawing/2014/main" id="{B118E4BE-1682-5222-7B77-17E7D8F042F6}"/>
              </a:ext>
            </a:extLst>
          </p:cNvPr>
          <p:cNvSpPr/>
          <p:nvPr/>
        </p:nvSpPr>
        <p:spPr>
          <a:xfrm>
            <a:off x="4945149" y="1522144"/>
            <a:ext cx="1341650" cy="1101140"/>
          </a:xfrm>
          <a:prstGeom prst="roundRect">
            <a:avLst>
              <a:gd name="adj" fmla="val 6030"/>
            </a:avLst>
          </a:prstGeom>
          <a:noFill/>
          <a:ln>
            <a:solidFill>
              <a:srgbClr val="84BA4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9BFC7416-9212-4A0B-7CC2-7C5DFC75BC88}"/>
              </a:ext>
            </a:extLst>
          </p:cNvPr>
          <p:cNvGrpSpPr/>
          <p:nvPr/>
        </p:nvGrpSpPr>
        <p:grpSpPr>
          <a:xfrm>
            <a:off x="4965961" y="1709068"/>
            <a:ext cx="1548651" cy="880375"/>
            <a:chOff x="5097896" y="1883895"/>
            <a:chExt cx="1548651" cy="880375"/>
          </a:xfrm>
        </p:grpSpPr>
        <p:pic>
          <p:nvPicPr>
            <p:cNvPr id="198" name="图片 197" descr="图标&#10;&#10;描述已自动生成">
              <a:extLst>
                <a:ext uri="{FF2B5EF4-FFF2-40B4-BE49-F238E27FC236}">
                  <a16:creationId xmlns:a16="http://schemas.microsoft.com/office/drawing/2014/main" id="{CBEED2B0-6BEA-B997-5AC9-8352F4272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7896" y="2014025"/>
              <a:ext cx="947435" cy="750245"/>
            </a:xfrm>
            <a:prstGeom prst="rect">
              <a:avLst/>
            </a:prstGeom>
          </p:spPr>
        </p:pic>
        <p:cxnSp>
          <p:nvCxnSpPr>
            <p:cNvPr id="205" name="直线箭头连接符 204">
              <a:extLst>
                <a:ext uri="{FF2B5EF4-FFF2-40B4-BE49-F238E27FC236}">
                  <a16:creationId xmlns:a16="http://schemas.microsoft.com/office/drawing/2014/main" id="{D00A3EA2-1F7E-D2BF-B30B-7F3385F7B5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2893" y="2041196"/>
              <a:ext cx="319789" cy="314552"/>
            </a:xfrm>
            <a:prstGeom prst="straightConnector1">
              <a:avLst/>
            </a:prstGeom>
            <a:ln w="12700">
              <a:solidFill>
                <a:srgbClr val="84BA42"/>
              </a:solidFill>
              <a:headEnd w="med" len="sm"/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线箭头连接符 207">
              <a:extLst>
                <a:ext uri="{FF2B5EF4-FFF2-40B4-BE49-F238E27FC236}">
                  <a16:creationId xmlns:a16="http://schemas.microsoft.com/office/drawing/2014/main" id="{D9E1FDC5-09F1-B38C-08D6-99A98075A76A}"/>
                </a:ext>
              </a:extLst>
            </p:cNvPr>
            <p:cNvCxnSpPr>
              <a:cxnSpLocks/>
            </p:cNvCxnSpPr>
            <p:nvPr/>
          </p:nvCxnSpPr>
          <p:spPr>
            <a:xfrm>
              <a:off x="5602893" y="2365720"/>
              <a:ext cx="208755" cy="214286"/>
            </a:xfrm>
            <a:prstGeom prst="straightConnector1">
              <a:avLst/>
            </a:prstGeom>
            <a:ln w="12700">
              <a:solidFill>
                <a:srgbClr val="C82423"/>
              </a:solidFill>
              <a:headEnd w="med" len="sm"/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线箭头连接符 212">
              <a:extLst>
                <a:ext uri="{FF2B5EF4-FFF2-40B4-BE49-F238E27FC236}">
                  <a16:creationId xmlns:a16="http://schemas.microsoft.com/office/drawing/2014/main" id="{28F923DD-1FC0-28DB-1C03-6490F6C690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2893" y="2269293"/>
              <a:ext cx="372244" cy="96617"/>
            </a:xfrm>
            <a:prstGeom prst="straightConnector1">
              <a:avLst/>
            </a:prstGeom>
            <a:ln w="12700">
              <a:solidFill>
                <a:srgbClr val="0070C0"/>
              </a:solidFill>
              <a:headEnd w="med" len="sm"/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文本框 215">
              <a:extLst>
                <a:ext uri="{FF2B5EF4-FFF2-40B4-BE49-F238E27FC236}">
                  <a16:creationId xmlns:a16="http://schemas.microsoft.com/office/drawing/2014/main" id="{449B96CE-A43C-3329-C893-3F029F5F67F9}"/>
                </a:ext>
              </a:extLst>
            </p:cNvPr>
            <p:cNvSpPr txBox="1"/>
            <p:nvPr/>
          </p:nvSpPr>
          <p:spPr>
            <a:xfrm>
              <a:off x="5911934" y="2201577"/>
              <a:ext cx="7346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Z</a:t>
              </a:r>
              <a:r>
                <a:rPr kumimoji="1" lang="zh-CN" altLang="en-US" sz="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kumimoji="1" lang="zh-CN" altLang="en-US" sz="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kumimoji="1" lang="zh-CN" altLang="en-US" sz="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m/s</a:t>
              </a:r>
              <a:endParaRPr kumimoji="1" lang="zh-CN" altLang="en-US" sz="8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7" name="文本框 216">
              <a:extLst>
                <a:ext uri="{FF2B5EF4-FFF2-40B4-BE49-F238E27FC236}">
                  <a16:creationId xmlns:a16="http://schemas.microsoft.com/office/drawing/2014/main" id="{B076E15B-B0C5-C9D0-4C08-B36E8708492A}"/>
                </a:ext>
              </a:extLst>
            </p:cNvPr>
            <p:cNvSpPr txBox="1"/>
            <p:nvPr/>
          </p:nvSpPr>
          <p:spPr>
            <a:xfrm>
              <a:off x="5773579" y="2480080"/>
              <a:ext cx="7346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kumimoji="1" lang="zh-CN" altLang="en-US" sz="8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8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r>
                <a:rPr kumimoji="1" lang="zh-CN" altLang="en-US" sz="8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8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  <a:r>
                <a:rPr kumimoji="1" lang="zh-CN" altLang="en-US" sz="8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kumimoji="1" lang="en-US" altLang="zh-CN" sz="800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m/s</a:t>
              </a:r>
              <a:endParaRPr kumimoji="1" lang="zh-CN" altLang="en-US" sz="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8" name="文本框 217">
              <a:extLst>
                <a:ext uri="{FF2B5EF4-FFF2-40B4-BE49-F238E27FC236}">
                  <a16:creationId xmlns:a16="http://schemas.microsoft.com/office/drawing/2014/main" id="{0F4471E5-19EF-7CA2-1987-A42828EDDC93}"/>
                </a:ext>
              </a:extLst>
            </p:cNvPr>
            <p:cNvSpPr txBox="1"/>
            <p:nvPr/>
          </p:nvSpPr>
          <p:spPr>
            <a:xfrm>
              <a:off x="5836389" y="1883895"/>
              <a:ext cx="73461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800" dirty="0">
                  <a:solidFill>
                    <a:srgbClr val="84BA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kumimoji="1" lang="zh-CN" altLang="en-US" sz="800" dirty="0">
                  <a:solidFill>
                    <a:srgbClr val="84BA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6D7AD339-97C7-00D6-C872-3E97D823F4B2}"/>
              </a:ext>
            </a:extLst>
          </p:cNvPr>
          <p:cNvGrpSpPr/>
          <p:nvPr/>
        </p:nvGrpSpPr>
        <p:grpSpPr>
          <a:xfrm>
            <a:off x="5000089" y="1459312"/>
            <a:ext cx="1231769" cy="307777"/>
            <a:chOff x="6273117" y="3458466"/>
            <a:chExt cx="1973920" cy="413028"/>
          </a:xfrm>
          <a:solidFill>
            <a:srgbClr val="84BA42"/>
          </a:solidFill>
        </p:grpSpPr>
        <p:grpSp>
          <p:nvGrpSpPr>
            <p:cNvPr id="221" name="组合 220">
              <a:extLst>
                <a:ext uri="{FF2B5EF4-FFF2-40B4-BE49-F238E27FC236}">
                  <a16:creationId xmlns:a16="http://schemas.microsoft.com/office/drawing/2014/main" id="{90722A2B-01C6-8792-215B-3429A782EFBC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  <a:grpFill/>
          </p:grpSpPr>
          <p:sp>
            <p:nvSpPr>
              <p:cNvPr id="223" name="圆角矩形 222">
                <a:extLst>
                  <a:ext uri="{FF2B5EF4-FFF2-40B4-BE49-F238E27FC236}">
                    <a16:creationId xmlns:a16="http://schemas.microsoft.com/office/drawing/2014/main" id="{D2DD9562-EFE7-D0AF-BE26-ACD3E983ADCE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4" name="矩形 223">
                <a:extLst>
                  <a:ext uri="{FF2B5EF4-FFF2-40B4-BE49-F238E27FC236}">
                    <a16:creationId xmlns:a16="http://schemas.microsoft.com/office/drawing/2014/main" id="{61D8A872-9DD4-18C8-CE60-5EA86B1459AD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222" name="文本框 221">
              <a:extLst>
                <a:ext uri="{FF2B5EF4-FFF2-40B4-BE49-F238E27FC236}">
                  <a16:creationId xmlns:a16="http://schemas.microsoft.com/office/drawing/2014/main" id="{AC86D7A4-9B90-AE64-23A0-0EF49D75C0EB}"/>
                </a:ext>
              </a:extLst>
            </p:cNvPr>
            <p:cNvSpPr txBox="1"/>
            <p:nvPr/>
          </p:nvSpPr>
          <p:spPr>
            <a:xfrm>
              <a:off x="6273117" y="3458466"/>
              <a:ext cx="1973920" cy="413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车身伪观测</a:t>
              </a:r>
            </a:p>
          </p:txBody>
        </p:sp>
      </p:grpSp>
      <p:sp>
        <p:nvSpPr>
          <p:cNvPr id="230" name="十字形 229">
            <a:extLst>
              <a:ext uri="{FF2B5EF4-FFF2-40B4-BE49-F238E27FC236}">
                <a16:creationId xmlns:a16="http://schemas.microsoft.com/office/drawing/2014/main" id="{40D5E168-92BD-CE8B-B1A9-735ECDFD9AB8}"/>
              </a:ext>
            </a:extLst>
          </p:cNvPr>
          <p:cNvSpPr/>
          <p:nvPr/>
        </p:nvSpPr>
        <p:spPr>
          <a:xfrm>
            <a:off x="6316922" y="2005470"/>
            <a:ext cx="181989" cy="183600"/>
          </a:xfrm>
          <a:prstGeom prst="plus">
            <a:avLst>
              <a:gd name="adj" fmla="val 37212"/>
            </a:avLst>
          </a:prstGeom>
          <a:solidFill>
            <a:srgbClr val="84BA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4" name="圆角矩形 233">
            <a:extLst>
              <a:ext uri="{FF2B5EF4-FFF2-40B4-BE49-F238E27FC236}">
                <a16:creationId xmlns:a16="http://schemas.microsoft.com/office/drawing/2014/main" id="{79C59EFA-043D-C199-AF31-9CE25F5F821A}"/>
              </a:ext>
            </a:extLst>
          </p:cNvPr>
          <p:cNvSpPr/>
          <p:nvPr/>
        </p:nvSpPr>
        <p:spPr>
          <a:xfrm>
            <a:off x="6537192" y="1522144"/>
            <a:ext cx="1341650" cy="1101140"/>
          </a:xfrm>
          <a:prstGeom prst="roundRect">
            <a:avLst>
              <a:gd name="adj" fmla="val 6030"/>
            </a:avLst>
          </a:prstGeom>
          <a:noFill/>
          <a:ln>
            <a:solidFill>
              <a:srgbClr val="84BA4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DE5CC677-011B-9962-7E33-4F0C7D5B6504}"/>
              </a:ext>
            </a:extLst>
          </p:cNvPr>
          <p:cNvGrpSpPr/>
          <p:nvPr/>
        </p:nvGrpSpPr>
        <p:grpSpPr>
          <a:xfrm>
            <a:off x="6645705" y="1479738"/>
            <a:ext cx="1105333" cy="307777"/>
            <a:chOff x="6381187" y="3484040"/>
            <a:chExt cx="1771305" cy="413028"/>
          </a:xfrm>
          <a:solidFill>
            <a:srgbClr val="84BA42"/>
          </a:solidFill>
        </p:grpSpPr>
        <p:grpSp>
          <p:nvGrpSpPr>
            <p:cNvPr id="237" name="组合 236">
              <a:extLst>
                <a:ext uri="{FF2B5EF4-FFF2-40B4-BE49-F238E27FC236}">
                  <a16:creationId xmlns:a16="http://schemas.microsoft.com/office/drawing/2014/main" id="{0C6C3430-F61B-290F-14F9-06F8C5CAD9E9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  <a:grpFill/>
          </p:grpSpPr>
          <p:sp>
            <p:nvSpPr>
              <p:cNvPr id="239" name="圆角矩形 238">
                <a:extLst>
                  <a:ext uri="{FF2B5EF4-FFF2-40B4-BE49-F238E27FC236}">
                    <a16:creationId xmlns:a16="http://schemas.microsoft.com/office/drawing/2014/main" id="{A4924990-6399-C563-9911-5CA7EDEC52B6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0" name="矩形 239">
                <a:extLst>
                  <a:ext uri="{FF2B5EF4-FFF2-40B4-BE49-F238E27FC236}">
                    <a16:creationId xmlns:a16="http://schemas.microsoft.com/office/drawing/2014/main" id="{F935CA3E-8AB2-8C9D-9257-A1C680F86BFF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238" name="文本框 237">
              <a:extLst>
                <a:ext uri="{FF2B5EF4-FFF2-40B4-BE49-F238E27FC236}">
                  <a16:creationId xmlns:a16="http://schemas.microsoft.com/office/drawing/2014/main" id="{298AA1F4-DF54-9D04-D0A7-FA017F167AEB}"/>
                </a:ext>
              </a:extLst>
            </p:cNvPr>
            <p:cNvSpPr txBox="1"/>
            <p:nvPr/>
          </p:nvSpPr>
          <p:spPr>
            <a:xfrm>
              <a:off x="6687309" y="3484040"/>
              <a:ext cx="1159054" cy="413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粗对齐</a:t>
              </a:r>
            </a:p>
          </p:txBody>
        </p:sp>
      </p:grpSp>
      <p:grpSp>
        <p:nvGrpSpPr>
          <p:cNvPr id="262" name="组合 261">
            <a:extLst>
              <a:ext uri="{FF2B5EF4-FFF2-40B4-BE49-F238E27FC236}">
                <a16:creationId xmlns:a16="http://schemas.microsoft.com/office/drawing/2014/main" id="{B948C0F7-E3AE-D163-0180-6EC0D627E6B5}"/>
              </a:ext>
            </a:extLst>
          </p:cNvPr>
          <p:cNvGrpSpPr/>
          <p:nvPr/>
        </p:nvGrpSpPr>
        <p:grpSpPr>
          <a:xfrm>
            <a:off x="6732821" y="1842186"/>
            <a:ext cx="947435" cy="750245"/>
            <a:chOff x="6896631" y="2080490"/>
            <a:chExt cx="947435" cy="750245"/>
          </a:xfrm>
        </p:grpSpPr>
        <p:grpSp>
          <p:nvGrpSpPr>
            <p:cNvPr id="235" name="组合 234">
              <a:extLst>
                <a:ext uri="{FF2B5EF4-FFF2-40B4-BE49-F238E27FC236}">
                  <a16:creationId xmlns:a16="http://schemas.microsoft.com/office/drawing/2014/main" id="{D6C0AE73-BFB1-A3EF-1150-36302AC01DE6}"/>
                </a:ext>
              </a:extLst>
            </p:cNvPr>
            <p:cNvGrpSpPr/>
            <p:nvPr/>
          </p:nvGrpSpPr>
          <p:grpSpPr>
            <a:xfrm>
              <a:off x="6896631" y="2080490"/>
              <a:ext cx="947435" cy="750245"/>
              <a:chOff x="5097896" y="2014025"/>
              <a:chExt cx="947435" cy="750245"/>
            </a:xfrm>
          </p:grpSpPr>
          <p:pic>
            <p:nvPicPr>
              <p:cNvPr id="241" name="图片 240" descr="图标&#10;&#10;描述已自动生成">
                <a:extLst>
                  <a:ext uri="{FF2B5EF4-FFF2-40B4-BE49-F238E27FC236}">
                    <a16:creationId xmlns:a16="http://schemas.microsoft.com/office/drawing/2014/main" id="{8E321BB8-62C4-D471-F3AB-65D3A83413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97896" y="2014025"/>
                <a:ext cx="947435" cy="750245"/>
              </a:xfrm>
              <a:prstGeom prst="rect">
                <a:avLst/>
              </a:prstGeom>
            </p:spPr>
          </p:pic>
          <p:cxnSp>
            <p:nvCxnSpPr>
              <p:cNvPr id="242" name="直线箭头连接符 241">
                <a:extLst>
                  <a:ext uri="{FF2B5EF4-FFF2-40B4-BE49-F238E27FC236}">
                    <a16:creationId xmlns:a16="http://schemas.microsoft.com/office/drawing/2014/main" id="{5C3DE9A8-35FE-9DB7-3DBE-7B9FEF0312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02893" y="2041196"/>
                <a:ext cx="319789" cy="314552"/>
              </a:xfrm>
              <a:prstGeom prst="straightConnector1">
                <a:avLst/>
              </a:prstGeom>
              <a:ln w="12700">
                <a:solidFill>
                  <a:srgbClr val="84BA42"/>
                </a:solidFill>
                <a:headEnd w="med" len="sm"/>
                <a:tailEnd type="triangle" w="med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直线箭头连接符 242">
                <a:extLst>
                  <a:ext uri="{FF2B5EF4-FFF2-40B4-BE49-F238E27FC236}">
                    <a16:creationId xmlns:a16="http://schemas.microsoft.com/office/drawing/2014/main" id="{BF1DFA54-6538-B62C-E9AA-81127B2EFB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02893" y="2365720"/>
                <a:ext cx="208755" cy="214286"/>
              </a:xfrm>
              <a:prstGeom prst="straightConnector1">
                <a:avLst/>
              </a:prstGeom>
              <a:ln w="12700">
                <a:solidFill>
                  <a:srgbClr val="C82423"/>
                </a:solidFill>
                <a:headEnd w="med" len="sm"/>
                <a:tailEnd type="triangle" w="med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直线箭头连接符 243">
                <a:extLst>
                  <a:ext uri="{FF2B5EF4-FFF2-40B4-BE49-F238E27FC236}">
                    <a16:creationId xmlns:a16="http://schemas.microsoft.com/office/drawing/2014/main" id="{EAF59094-D3D7-47A3-2C9D-5BE6A03B31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02893" y="2269293"/>
                <a:ext cx="372244" cy="96617"/>
              </a:xfrm>
              <a:prstGeom prst="straightConnector1">
                <a:avLst/>
              </a:prstGeom>
              <a:ln w="12700">
                <a:solidFill>
                  <a:srgbClr val="0070C0"/>
                </a:solidFill>
                <a:headEnd w="med" len="sm"/>
                <a:tailEnd type="triangle" w="med" len="sm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48" name="直线箭头连接符 247">
              <a:extLst>
                <a:ext uri="{FF2B5EF4-FFF2-40B4-BE49-F238E27FC236}">
                  <a16:creationId xmlns:a16="http://schemas.microsoft.com/office/drawing/2014/main" id="{CBD175EA-FBA3-F8EC-EC2F-CC9DD35A0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1628" y="2178725"/>
              <a:ext cx="349997" cy="254734"/>
            </a:xfrm>
            <a:prstGeom prst="straightConnector1">
              <a:avLst/>
            </a:prstGeom>
            <a:ln w="12700">
              <a:solidFill>
                <a:srgbClr val="84BA42"/>
              </a:solidFill>
              <a:prstDash val="dash"/>
              <a:headEnd w="med" len="sm"/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线箭头连接符 250">
              <a:extLst>
                <a:ext uri="{FF2B5EF4-FFF2-40B4-BE49-F238E27FC236}">
                  <a16:creationId xmlns:a16="http://schemas.microsoft.com/office/drawing/2014/main" id="{BFD56E07-D80A-11FE-02AD-F4D68AA7A6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01628" y="2404345"/>
              <a:ext cx="331794" cy="36283"/>
            </a:xfrm>
            <a:prstGeom prst="straightConnector1">
              <a:avLst/>
            </a:prstGeom>
            <a:ln w="12700">
              <a:solidFill>
                <a:srgbClr val="0070C0"/>
              </a:solidFill>
              <a:prstDash val="dash"/>
              <a:headEnd w="med" len="sm"/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线箭头连接符 254">
              <a:extLst>
                <a:ext uri="{FF2B5EF4-FFF2-40B4-BE49-F238E27FC236}">
                  <a16:creationId xmlns:a16="http://schemas.microsoft.com/office/drawing/2014/main" id="{4B6CD4E8-E098-DAAA-B387-CF7C3621DE8F}"/>
                </a:ext>
              </a:extLst>
            </p:cNvPr>
            <p:cNvCxnSpPr>
              <a:cxnSpLocks/>
            </p:cNvCxnSpPr>
            <p:nvPr/>
          </p:nvCxnSpPr>
          <p:spPr>
            <a:xfrm>
              <a:off x="7401628" y="2442039"/>
              <a:ext cx="251612" cy="161572"/>
            </a:xfrm>
            <a:prstGeom prst="straightConnector1">
              <a:avLst/>
            </a:prstGeom>
            <a:ln w="12700">
              <a:solidFill>
                <a:srgbClr val="C00000"/>
              </a:solidFill>
              <a:prstDash val="dash"/>
              <a:headEnd w="med" len="sm"/>
              <a:tailEnd type="triangle" w="med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0" name="十字形 259">
            <a:extLst>
              <a:ext uri="{FF2B5EF4-FFF2-40B4-BE49-F238E27FC236}">
                <a16:creationId xmlns:a16="http://schemas.microsoft.com/office/drawing/2014/main" id="{D1072984-7B84-F306-82A9-2FAF20C187EE}"/>
              </a:ext>
            </a:extLst>
          </p:cNvPr>
          <p:cNvSpPr/>
          <p:nvPr/>
        </p:nvSpPr>
        <p:spPr>
          <a:xfrm>
            <a:off x="7917596" y="2005470"/>
            <a:ext cx="181989" cy="183600"/>
          </a:xfrm>
          <a:prstGeom prst="plus">
            <a:avLst>
              <a:gd name="adj" fmla="val 37212"/>
            </a:avLst>
          </a:prstGeom>
          <a:solidFill>
            <a:srgbClr val="84BA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3" name="下箭头 262">
            <a:extLst>
              <a:ext uri="{FF2B5EF4-FFF2-40B4-BE49-F238E27FC236}">
                <a16:creationId xmlns:a16="http://schemas.microsoft.com/office/drawing/2014/main" id="{2B46E3D2-0E27-B813-4D01-67E80512DC94}"/>
              </a:ext>
            </a:extLst>
          </p:cNvPr>
          <p:cNvSpPr/>
          <p:nvPr/>
        </p:nvSpPr>
        <p:spPr>
          <a:xfrm rot="16200000">
            <a:off x="4358667" y="1761497"/>
            <a:ext cx="452927" cy="45720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4" name="圆角矩形 263">
            <a:extLst>
              <a:ext uri="{FF2B5EF4-FFF2-40B4-BE49-F238E27FC236}">
                <a16:creationId xmlns:a16="http://schemas.microsoft.com/office/drawing/2014/main" id="{9DC89DBB-B1D6-767D-6859-4C1203CFF4ED}"/>
              </a:ext>
            </a:extLst>
          </p:cNvPr>
          <p:cNvSpPr/>
          <p:nvPr/>
        </p:nvSpPr>
        <p:spPr>
          <a:xfrm>
            <a:off x="9873968" y="931207"/>
            <a:ext cx="3205785" cy="4993560"/>
          </a:xfrm>
          <a:prstGeom prst="roundRect">
            <a:avLst>
              <a:gd name="adj" fmla="val 7986"/>
            </a:avLst>
          </a:prstGeom>
          <a:noFill/>
          <a:ln w="38100">
            <a:solidFill>
              <a:srgbClr val="FAA419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5" name="下箭头 264">
            <a:extLst>
              <a:ext uri="{FF2B5EF4-FFF2-40B4-BE49-F238E27FC236}">
                <a16:creationId xmlns:a16="http://schemas.microsoft.com/office/drawing/2014/main" id="{0652DE21-B281-BDE4-E469-7C6F435F5123}"/>
              </a:ext>
            </a:extLst>
          </p:cNvPr>
          <p:cNvSpPr/>
          <p:nvPr/>
        </p:nvSpPr>
        <p:spPr>
          <a:xfrm rot="16200000">
            <a:off x="9589039" y="3904141"/>
            <a:ext cx="452927" cy="484717"/>
          </a:xfrm>
          <a:prstGeom prst="downArrow">
            <a:avLst/>
          </a:prstGeom>
          <a:solidFill>
            <a:srgbClr val="7943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6" name="下箭头 265">
            <a:extLst>
              <a:ext uri="{FF2B5EF4-FFF2-40B4-BE49-F238E27FC236}">
                <a16:creationId xmlns:a16="http://schemas.microsoft.com/office/drawing/2014/main" id="{1A92130C-19F5-66A1-2A7B-5D654BF27809}"/>
              </a:ext>
            </a:extLst>
          </p:cNvPr>
          <p:cNvSpPr/>
          <p:nvPr/>
        </p:nvSpPr>
        <p:spPr>
          <a:xfrm rot="5400000" flipH="1">
            <a:off x="9501938" y="4396796"/>
            <a:ext cx="452927" cy="484717"/>
          </a:xfrm>
          <a:prstGeom prst="downArrow">
            <a:avLst/>
          </a:prstGeom>
          <a:solidFill>
            <a:srgbClr val="FAA4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7" name="下箭头 266">
            <a:extLst>
              <a:ext uri="{FF2B5EF4-FFF2-40B4-BE49-F238E27FC236}">
                <a16:creationId xmlns:a16="http://schemas.microsoft.com/office/drawing/2014/main" id="{F4AAA05E-6680-7604-1704-B9FC4C22DDCE}"/>
              </a:ext>
            </a:extLst>
          </p:cNvPr>
          <p:cNvSpPr/>
          <p:nvPr/>
        </p:nvSpPr>
        <p:spPr>
          <a:xfrm rot="16200000">
            <a:off x="9599229" y="1715879"/>
            <a:ext cx="452927" cy="484717"/>
          </a:xfrm>
          <a:prstGeom prst="downArrow">
            <a:avLst/>
          </a:prstGeom>
          <a:solidFill>
            <a:srgbClr val="84BA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8" name="圆角矩形 267">
            <a:extLst>
              <a:ext uri="{FF2B5EF4-FFF2-40B4-BE49-F238E27FC236}">
                <a16:creationId xmlns:a16="http://schemas.microsoft.com/office/drawing/2014/main" id="{B08B886E-F416-9A35-79C8-D6CC68990063}"/>
              </a:ext>
            </a:extLst>
          </p:cNvPr>
          <p:cNvSpPr/>
          <p:nvPr/>
        </p:nvSpPr>
        <p:spPr>
          <a:xfrm>
            <a:off x="10217155" y="1562807"/>
            <a:ext cx="2519412" cy="1863981"/>
          </a:xfrm>
          <a:prstGeom prst="roundRect">
            <a:avLst>
              <a:gd name="adj" fmla="val 6030"/>
            </a:avLst>
          </a:prstGeom>
          <a:noFill/>
          <a:ln>
            <a:solidFill>
              <a:srgbClr val="FAA41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0" name="圆角矩形 269">
            <a:extLst>
              <a:ext uri="{FF2B5EF4-FFF2-40B4-BE49-F238E27FC236}">
                <a16:creationId xmlns:a16="http://schemas.microsoft.com/office/drawing/2014/main" id="{2A51D22A-BEBD-4436-83A6-BC82BE90088E}"/>
              </a:ext>
            </a:extLst>
          </p:cNvPr>
          <p:cNvSpPr/>
          <p:nvPr/>
        </p:nvSpPr>
        <p:spPr>
          <a:xfrm>
            <a:off x="10297651" y="1992127"/>
            <a:ext cx="2336701" cy="578971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粗到细定位</a:t>
            </a:r>
          </a:p>
        </p:txBody>
      </p: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B748340F-CA84-A0C4-6F51-6058591805E6}"/>
              </a:ext>
            </a:extLst>
          </p:cNvPr>
          <p:cNvGrpSpPr/>
          <p:nvPr/>
        </p:nvGrpSpPr>
        <p:grpSpPr>
          <a:xfrm>
            <a:off x="10030380" y="893459"/>
            <a:ext cx="2805478" cy="378261"/>
            <a:chOff x="6381187" y="3475111"/>
            <a:chExt cx="1771305" cy="378261"/>
          </a:xfrm>
        </p:grpSpPr>
        <p:grpSp>
          <p:nvGrpSpPr>
            <p:cNvPr id="272" name="组合 271">
              <a:extLst>
                <a:ext uri="{FF2B5EF4-FFF2-40B4-BE49-F238E27FC236}">
                  <a16:creationId xmlns:a16="http://schemas.microsoft.com/office/drawing/2014/main" id="{3400837E-3560-5ADB-9E14-64001D2C1C61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</p:grpSpPr>
          <p:sp>
            <p:nvSpPr>
              <p:cNvPr id="274" name="圆角矩形 273">
                <a:extLst>
                  <a:ext uri="{FF2B5EF4-FFF2-40B4-BE49-F238E27FC236}">
                    <a16:creationId xmlns:a16="http://schemas.microsoft.com/office/drawing/2014/main" id="{38F7BC66-EAD8-017B-EE3C-AB58029E97CA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solidFill>
                <a:srgbClr val="FAA41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75" name="矩形 274">
                <a:extLst>
                  <a:ext uri="{FF2B5EF4-FFF2-40B4-BE49-F238E27FC236}">
                    <a16:creationId xmlns:a16="http://schemas.microsoft.com/office/drawing/2014/main" id="{2B7A1F35-E88F-2D1D-1CC8-8F8635CDB3A2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solidFill>
                <a:srgbClr val="FAA41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273" name="文本框 272">
              <a:extLst>
                <a:ext uri="{FF2B5EF4-FFF2-40B4-BE49-F238E27FC236}">
                  <a16:creationId xmlns:a16="http://schemas.microsoft.com/office/drawing/2014/main" id="{536FFB0E-23A4-65F7-0C68-54BB2B3D378A}"/>
                </a:ext>
              </a:extLst>
            </p:cNvPr>
            <p:cNvSpPr txBox="1"/>
            <p:nvPr/>
          </p:nvSpPr>
          <p:spPr>
            <a:xfrm>
              <a:off x="6422918" y="3475111"/>
              <a:ext cx="170621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紧耦合地图定位 </a:t>
              </a:r>
              <a:r>
                <a:rPr kumimoji="1"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Sec.5</a:t>
              </a:r>
              <a:endPara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76" name="圆角矩形 275">
            <a:extLst>
              <a:ext uri="{FF2B5EF4-FFF2-40B4-BE49-F238E27FC236}">
                <a16:creationId xmlns:a16="http://schemas.microsoft.com/office/drawing/2014/main" id="{C2CA3D88-FB23-4484-F1D8-BB1C88B8D603}"/>
              </a:ext>
            </a:extLst>
          </p:cNvPr>
          <p:cNvSpPr/>
          <p:nvPr/>
        </p:nvSpPr>
        <p:spPr>
          <a:xfrm>
            <a:off x="10298871" y="2696322"/>
            <a:ext cx="2336701" cy="578971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多个坐标系对齐</a:t>
            </a:r>
          </a:p>
        </p:txBody>
      </p:sp>
      <p:grpSp>
        <p:nvGrpSpPr>
          <p:cNvPr id="277" name="组合 276">
            <a:extLst>
              <a:ext uri="{FF2B5EF4-FFF2-40B4-BE49-F238E27FC236}">
                <a16:creationId xmlns:a16="http://schemas.microsoft.com/office/drawing/2014/main" id="{20EA405D-129E-CE68-FCF8-8FD302DA5642}"/>
              </a:ext>
            </a:extLst>
          </p:cNvPr>
          <p:cNvGrpSpPr/>
          <p:nvPr/>
        </p:nvGrpSpPr>
        <p:grpSpPr>
          <a:xfrm>
            <a:off x="10607109" y="1529719"/>
            <a:ext cx="1727391" cy="307777"/>
            <a:chOff x="6381187" y="3484040"/>
            <a:chExt cx="1771305" cy="413028"/>
          </a:xfrm>
          <a:solidFill>
            <a:srgbClr val="84BA42"/>
          </a:solidFill>
        </p:grpSpPr>
        <p:grpSp>
          <p:nvGrpSpPr>
            <p:cNvPr id="278" name="组合 277">
              <a:extLst>
                <a:ext uri="{FF2B5EF4-FFF2-40B4-BE49-F238E27FC236}">
                  <a16:creationId xmlns:a16="http://schemas.microsoft.com/office/drawing/2014/main" id="{4BE3EB4C-1EAF-878B-C68A-9FAAD55C2FA5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  <a:grpFill/>
          </p:grpSpPr>
          <p:sp>
            <p:nvSpPr>
              <p:cNvPr id="280" name="圆角矩形 279">
                <a:extLst>
                  <a:ext uri="{FF2B5EF4-FFF2-40B4-BE49-F238E27FC236}">
                    <a16:creationId xmlns:a16="http://schemas.microsoft.com/office/drawing/2014/main" id="{C3AF5E64-53A4-63B3-0FD5-DD940F130250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solidFill>
                <a:srgbClr val="FAA41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1" name="矩形 280">
                <a:extLst>
                  <a:ext uri="{FF2B5EF4-FFF2-40B4-BE49-F238E27FC236}">
                    <a16:creationId xmlns:a16="http://schemas.microsoft.com/office/drawing/2014/main" id="{508274BB-BE92-069F-D6F2-7FDC74E903C8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solidFill>
                <a:srgbClr val="FAA41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279" name="文本框 278">
              <a:extLst>
                <a:ext uri="{FF2B5EF4-FFF2-40B4-BE49-F238E27FC236}">
                  <a16:creationId xmlns:a16="http://schemas.microsoft.com/office/drawing/2014/main" id="{746794E9-A942-E95E-0193-F6FF117C8F58}"/>
                </a:ext>
              </a:extLst>
            </p:cNvPr>
            <p:cNvSpPr txBox="1"/>
            <p:nvPr/>
          </p:nvSpPr>
          <p:spPr>
            <a:xfrm>
              <a:off x="6687310" y="3484040"/>
              <a:ext cx="1159054" cy="413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初始化</a:t>
              </a:r>
            </a:p>
          </p:txBody>
        </p:sp>
      </p:grpSp>
      <p:sp>
        <p:nvSpPr>
          <p:cNvPr id="282" name="圆角矩形 281">
            <a:extLst>
              <a:ext uri="{FF2B5EF4-FFF2-40B4-BE49-F238E27FC236}">
                <a16:creationId xmlns:a16="http://schemas.microsoft.com/office/drawing/2014/main" id="{1DE5CE95-C653-4C98-72D2-587D115B2C5B}"/>
              </a:ext>
            </a:extLst>
          </p:cNvPr>
          <p:cNvSpPr/>
          <p:nvPr/>
        </p:nvSpPr>
        <p:spPr>
          <a:xfrm>
            <a:off x="10211099" y="3719964"/>
            <a:ext cx="2519412" cy="1863981"/>
          </a:xfrm>
          <a:prstGeom prst="roundRect">
            <a:avLst>
              <a:gd name="adj" fmla="val 6030"/>
            </a:avLst>
          </a:prstGeom>
          <a:noFill/>
          <a:ln>
            <a:solidFill>
              <a:srgbClr val="FAA419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85" name="组合 284">
            <a:extLst>
              <a:ext uri="{FF2B5EF4-FFF2-40B4-BE49-F238E27FC236}">
                <a16:creationId xmlns:a16="http://schemas.microsoft.com/office/drawing/2014/main" id="{BE7F41F7-0ED9-A760-A7FB-A3A87BCE5B2D}"/>
              </a:ext>
            </a:extLst>
          </p:cNvPr>
          <p:cNvGrpSpPr/>
          <p:nvPr/>
        </p:nvGrpSpPr>
        <p:grpSpPr>
          <a:xfrm>
            <a:off x="10601230" y="3672271"/>
            <a:ext cx="1730998" cy="307777"/>
            <a:chOff x="6381187" y="3474892"/>
            <a:chExt cx="1771305" cy="413028"/>
          </a:xfrm>
          <a:solidFill>
            <a:srgbClr val="84BA42"/>
          </a:solidFill>
        </p:grpSpPr>
        <p:grpSp>
          <p:nvGrpSpPr>
            <p:cNvPr id="286" name="组合 285">
              <a:extLst>
                <a:ext uri="{FF2B5EF4-FFF2-40B4-BE49-F238E27FC236}">
                  <a16:creationId xmlns:a16="http://schemas.microsoft.com/office/drawing/2014/main" id="{AE89F65B-13C3-5724-8C38-CE1E7C2AC286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  <a:grpFill/>
          </p:grpSpPr>
          <p:sp>
            <p:nvSpPr>
              <p:cNvPr id="288" name="圆角矩形 287">
                <a:extLst>
                  <a:ext uri="{FF2B5EF4-FFF2-40B4-BE49-F238E27FC236}">
                    <a16:creationId xmlns:a16="http://schemas.microsoft.com/office/drawing/2014/main" id="{446E3204-E0ED-F30D-2A61-F908EFB1C23A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solidFill>
                <a:srgbClr val="FAA41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9" name="矩形 288">
                <a:extLst>
                  <a:ext uri="{FF2B5EF4-FFF2-40B4-BE49-F238E27FC236}">
                    <a16:creationId xmlns:a16="http://schemas.microsoft.com/office/drawing/2014/main" id="{D899D574-480B-7040-B46B-FA036122F3A2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solidFill>
                <a:srgbClr val="FAA419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287" name="文本框 286">
              <a:extLst>
                <a:ext uri="{FF2B5EF4-FFF2-40B4-BE49-F238E27FC236}">
                  <a16:creationId xmlns:a16="http://schemas.microsoft.com/office/drawing/2014/main" id="{94C04F22-A112-F070-6570-8756662FCC3D}"/>
                </a:ext>
              </a:extLst>
            </p:cNvPr>
            <p:cNvSpPr txBox="1"/>
            <p:nvPr/>
          </p:nvSpPr>
          <p:spPr>
            <a:xfrm>
              <a:off x="6596083" y="3474892"/>
              <a:ext cx="1323125" cy="413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最大后验概率</a:t>
              </a:r>
            </a:p>
          </p:txBody>
        </p:sp>
      </p:grpSp>
      <p:sp>
        <p:nvSpPr>
          <p:cNvPr id="290" name="弧 289">
            <a:extLst>
              <a:ext uri="{FF2B5EF4-FFF2-40B4-BE49-F238E27FC236}">
                <a16:creationId xmlns:a16="http://schemas.microsoft.com/office/drawing/2014/main" id="{9B10B74C-D39F-369A-FE69-9820FDA8E0DD}"/>
              </a:ext>
            </a:extLst>
          </p:cNvPr>
          <p:cNvSpPr/>
          <p:nvPr/>
        </p:nvSpPr>
        <p:spPr>
          <a:xfrm flipH="1">
            <a:off x="10947583" y="4190038"/>
            <a:ext cx="2365319" cy="2430456"/>
          </a:xfrm>
          <a:prstGeom prst="arc">
            <a:avLst>
              <a:gd name="adj1" fmla="val 16165221"/>
              <a:gd name="adj2" fmla="val 64792"/>
            </a:avLst>
          </a:prstGeom>
          <a:ln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95" name="组合 294">
            <a:extLst>
              <a:ext uri="{FF2B5EF4-FFF2-40B4-BE49-F238E27FC236}">
                <a16:creationId xmlns:a16="http://schemas.microsoft.com/office/drawing/2014/main" id="{2C9CE91E-F0F1-87DF-0112-23F8CB6A1333}"/>
              </a:ext>
            </a:extLst>
          </p:cNvPr>
          <p:cNvGrpSpPr/>
          <p:nvPr/>
        </p:nvGrpSpPr>
        <p:grpSpPr>
          <a:xfrm>
            <a:off x="10868552" y="5139851"/>
            <a:ext cx="191759" cy="195675"/>
            <a:chOff x="11844203" y="5082808"/>
            <a:chExt cx="191759" cy="195675"/>
          </a:xfrm>
        </p:grpSpPr>
        <p:sp>
          <p:nvSpPr>
            <p:cNvPr id="291" name="椭圆 290">
              <a:extLst>
                <a:ext uri="{FF2B5EF4-FFF2-40B4-BE49-F238E27FC236}">
                  <a16:creationId xmlns:a16="http://schemas.microsoft.com/office/drawing/2014/main" id="{84B12387-DDC8-4484-240C-0D745D53E7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44203" y="5082808"/>
              <a:ext cx="191759" cy="195675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4" name="椭圆 293">
              <a:extLst>
                <a:ext uri="{FF2B5EF4-FFF2-40B4-BE49-F238E27FC236}">
                  <a16:creationId xmlns:a16="http://schemas.microsoft.com/office/drawing/2014/main" id="{6CA5166D-4E0D-7B0B-8905-569A8E2B31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04082" y="5145750"/>
              <a:ext cx="72000" cy="7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96" name="组合 295">
            <a:extLst>
              <a:ext uri="{FF2B5EF4-FFF2-40B4-BE49-F238E27FC236}">
                <a16:creationId xmlns:a16="http://schemas.microsoft.com/office/drawing/2014/main" id="{9862DE2C-E4D0-BD93-205A-CB309354A05A}"/>
              </a:ext>
            </a:extLst>
          </p:cNvPr>
          <p:cNvGrpSpPr/>
          <p:nvPr/>
        </p:nvGrpSpPr>
        <p:grpSpPr>
          <a:xfrm>
            <a:off x="11044375" y="4646140"/>
            <a:ext cx="191759" cy="195675"/>
            <a:chOff x="11844203" y="5082808"/>
            <a:chExt cx="191759" cy="195675"/>
          </a:xfrm>
        </p:grpSpPr>
        <p:sp>
          <p:nvSpPr>
            <p:cNvPr id="297" name="椭圆 296">
              <a:extLst>
                <a:ext uri="{FF2B5EF4-FFF2-40B4-BE49-F238E27FC236}">
                  <a16:creationId xmlns:a16="http://schemas.microsoft.com/office/drawing/2014/main" id="{31592BF3-F7F8-3977-F700-820DA1EA36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44203" y="5082808"/>
              <a:ext cx="191759" cy="195675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8" name="椭圆 297">
              <a:extLst>
                <a:ext uri="{FF2B5EF4-FFF2-40B4-BE49-F238E27FC236}">
                  <a16:creationId xmlns:a16="http://schemas.microsoft.com/office/drawing/2014/main" id="{8F6FFB72-809F-8FF4-2027-001A0C5DBD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04082" y="5145750"/>
              <a:ext cx="72000" cy="7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99" name="组合 298">
            <a:extLst>
              <a:ext uri="{FF2B5EF4-FFF2-40B4-BE49-F238E27FC236}">
                <a16:creationId xmlns:a16="http://schemas.microsoft.com/office/drawing/2014/main" id="{3958B25A-FF7A-7CBE-FF16-A50536952BEC}"/>
              </a:ext>
            </a:extLst>
          </p:cNvPr>
          <p:cNvGrpSpPr/>
          <p:nvPr/>
        </p:nvGrpSpPr>
        <p:grpSpPr>
          <a:xfrm>
            <a:off x="11579906" y="4189659"/>
            <a:ext cx="191759" cy="195675"/>
            <a:chOff x="11844203" y="5082808"/>
            <a:chExt cx="191759" cy="195675"/>
          </a:xfrm>
        </p:grpSpPr>
        <p:sp>
          <p:nvSpPr>
            <p:cNvPr id="300" name="椭圆 299">
              <a:extLst>
                <a:ext uri="{FF2B5EF4-FFF2-40B4-BE49-F238E27FC236}">
                  <a16:creationId xmlns:a16="http://schemas.microsoft.com/office/drawing/2014/main" id="{D7D322B9-50AF-7497-0146-D1096528C7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44203" y="5082808"/>
              <a:ext cx="191759" cy="195675"/>
            </a:xfrm>
            <a:prstGeom prst="ellipse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1" name="椭圆 300">
              <a:extLst>
                <a:ext uri="{FF2B5EF4-FFF2-40B4-BE49-F238E27FC236}">
                  <a16:creationId xmlns:a16="http://schemas.microsoft.com/office/drawing/2014/main" id="{92B09D7D-E7A3-1325-02DC-A9CF03ACB89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04082" y="5145750"/>
              <a:ext cx="72000" cy="720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02" name="文本框 301">
            <a:extLst>
              <a:ext uri="{FF2B5EF4-FFF2-40B4-BE49-F238E27FC236}">
                <a16:creationId xmlns:a16="http://schemas.microsoft.com/office/drawing/2014/main" id="{199864AC-33F7-2396-D775-9965F7125F7B}"/>
              </a:ext>
            </a:extLst>
          </p:cNvPr>
          <p:cNvSpPr txBox="1"/>
          <p:nvPr/>
        </p:nvSpPr>
        <p:spPr>
          <a:xfrm>
            <a:off x="11711785" y="4257547"/>
            <a:ext cx="5309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00" b="1" dirty="0">
                <a:solidFill>
                  <a:schemeClr val="bg1">
                    <a:lumMod val="50000"/>
                  </a:schemeClr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轨迹点</a:t>
            </a:r>
          </a:p>
        </p:txBody>
      </p:sp>
      <p:grpSp>
        <p:nvGrpSpPr>
          <p:cNvPr id="303" name="组合 302">
            <a:extLst>
              <a:ext uri="{FF2B5EF4-FFF2-40B4-BE49-F238E27FC236}">
                <a16:creationId xmlns:a16="http://schemas.microsoft.com/office/drawing/2014/main" id="{3C8FF410-FC36-DD62-EA36-A8AB5C9560F7}"/>
              </a:ext>
            </a:extLst>
          </p:cNvPr>
          <p:cNvGrpSpPr/>
          <p:nvPr/>
        </p:nvGrpSpPr>
        <p:grpSpPr>
          <a:xfrm>
            <a:off x="10455863" y="4143108"/>
            <a:ext cx="246957" cy="252000"/>
            <a:chOff x="11816603" y="5056916"/>
            <a:chExt cx="246957" cy="252000"/>
          </a:xfrm>
        </p:grpSpPr>
        <p:sp>
          <p:nvSpPr>
            <p:cNvPr id="304" name="椭圆 303">
              <a:extLst>
                <a:ext uri="{FF2B5EF4-FFF2-40B4-BE49-F238E27FC236}">
                  <a16:creationId xmlns:a16="http://schemas.microsoft.com/office/drawing/2014/main" id="{A0F8C5E3-BED7-B81E-9175-2DAE7A4B48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603" y="5056916"/>
              <a:ext cx="246957" cy="2520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5" name="椭圆 304">
              <a:extLst>
                <a:ext uri="{FF2B5EF4-FFF2-40B4-BE49-F238E27FC236}">
                  <a16:creationId xmlns:a16="http://schemas.microsoft.com/office/drawing/2014/main" id="{9A8CA2CA-D1BF-3B05-64F8-ED522F9297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04082" y="514575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1B6DFD19-8C7D-0B04-C65D-9B9DD2A386F9}"/>
              </a:ext>
            </a:extLst>
          </p:cNvPr>
          <p:cNvGrpSpPr/>
          <p:nvPr/>
        </p:nvGrpSpPr>
        <p:grpSpPr>
          <a:xfrm>
            <a:off x="11972618" y="4702029"/>
            <a:ext cx="246957" cy="252000"/>
            <a:chOff x="11816603" y="5056916"/>
            <a:chExt cx="246957" cy="252000"/>
          </a:xfrm>
        </p:grpSpPr>
        <p:sp>
          <p:nvSpPr>
            <p:cNvPr id="307" name="椭圆 306">
              <a:extLst>
                <a:ext uri="{FF2B5EF4-FFF2-40B4-BE49-F238E27FC236}">
                  <a16:creationId xmlns:a16="http://schemas.microsoft.com/office/drawing/2014/main" id="{523BEF37-9349-8FE0-4ECB-2FF33CDCE6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603" y="5056916"/>
              <a:ext cx="246957" cy="2520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8" name="椭圆 307">
              <a:extLst>
                <a:ext uri="{FF2B5EF4-FFF2-40B4-BE49-F238E27FC236}">
                  <a16:creationId xmlns:a16="http://schemas.microsoft.com/office/drawing/2014/main" id="{2CB418DA-B374-8908-28F1-21CFF000B6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04082" y="514575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9" name="组合 308">
            <a:extLst>
              <a:ext uri="{FF2B5EF4-FFF2-40B4-BE49-F238E27FC236}">
                <a16:creationId xmlns:a16="http://schemas.microsoft.com/office/drawing/2014/main" id="{684F13E0-CF51-584F-E6D4-5DD62296DAC9}"/>
              </a:ext>
            </a:extLst>
          </p:cNvPr>
          <p:cNvGrpSpPr/>
          <p:nvPr/>
        </p:nvGrpSpPr>
        <p:grpSpPr>
          <a:xfrm>
            <a:off x="11493659" y="5143646"/>
            <a:ext cx="246957" cy="252000"/>
            <a:chOff x="11816603" y="5056916"/>
            <a:chExt cx="246957" cy="252000"/>
          </a:xfrm>
        </p:grpSpPr>
        <p:sp>
          <p:nvSpPr>
            <p:cNvPr id="310" name="椭圆 309">
              <a:extLst>
                <a:ext uri="{FF2B5EF4-FFF2-40B4-BE49-F238E27FC236}">
                  <a16:creationId xmlns:a16="http://schemas.microsoft.com/office/drawing/2014/main" id="{0251997F-601B-7D4A-66A1-32D4E127B76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816603" y="5056916"/>
              <a:ext cx="246957" cy="252000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1" name="椭圆 310">
              <a:extLst>
                <a:ext uri="{FF2B5EF4-FFF2-40B4-BE49-F238E27FC236}">
                  <a16:creationId xmlns:a16="http://schemas.microsoft.com/office/drawing/2014/main" id="{185C786D-2FDD-CE3C-E87D-A982A48BE4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904082" y="5145750"/>
              <a:ext cx="72000" cy="72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313" name="直线连接符 312">
            <a:extLst>
              <a:ext uri="{FF2B5EF4-FFF2-40B4-BE49-F238E27FC236}">
                <a16:creationId xmlns:a16="http://schemas.microsoft.com/office/drawing/2014/main" id="{2079BAAA-9C5E-3F6D-A612-9B3AE3222CDE}"/>
              </a:ext>
            </a:extLst>
          </p:cNvPr>
          <p:cNvCxnSpPr>
            <a:stCxn id="305" idx="5"/>
            <a:endCxn id="298" idx="1"/>
          </p:cNvCxnSpPr>
          <p:nvPr/>
        </p:nvCxnSpPr>
        <p:spPr>
          <a:xfrm>
            <a:off x="10604798" y="4293398"/>
            <a:ext cx="510000" cy="42622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" name="直线连接符 313">
            <a:extLst>
              <a:ext uri="{FF2B5EF4-FFF2-40B4-BE49-F238E27FC236}">
                <a16:creationId xmlns:a16="http://schemas.microsoft.com/office/drawing/2014/main" id="{F79F4BE9-54D4-223A-B7B5-EE8C6704CA67}"/>
              </a:ext>
            </a:extLst>
          </p:cNvPr>
          <p:cNvCxnSpPr>
            <a:cxnSpLocks/>
            <a:stCxn id="305" idx="6"/>
            <a:endCxn id="301" idx="2"/>
          </p:cNvCxnSpPr>
          <p:nvPr/>
        </p:nvCxnSpPr>
        <p:spPr>
          <a:xfrm>
            <a:off x="10615342" y="4267942"/>
            <a:ext cx="1024443" cy="2065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" name="直线连接符 316">
            <a:extLst>
              <a:ext uri="{FF2B5EF4-FFF2-40B4-BE49-F238E27FC236}">
                <a16:creationId xmlns:a16="http://schemas.microsoft.com/office/drawing/2014/main" id="{7BDEDEF9-2A02-7F85-2761-F6380B442D8C}"/>
              </a:ext>
            </a:extLst>
          </p:cNvPr>
          <p:cNvCxnSpPr>
            <a:cxnSpLocks/>
            <a:stCxn id="305" idx="4"/>
            <a:endCxn id="294" idx="1"/>
          </p:cNvCxnSpPr>
          <p:nvPr/>
        </p:nvCxnSpPr>
        <p:spPr>
          <a:xfrm>
            <a:off x="10579342" y="4303942"/>
            <a:ext cx="359633" cy="90939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0" name="直线连接符 319">
            <a:extLst>
              <a:ext uri="{FF2B5EF4-FFF2-40B4-BE49-F238E27FC236}">
                <a16:creationId xmlns:a16="http://schemas.microsoft.com/office/drawing/2014/main" id="{EFBBDEA7-54D8-7162-A8BA-29EE92A92565}"/>
              </a:ext>
            </a:extLst>
          </p:cNvPr>
          <p:cNvCxnSpPr>
            <a:cxnSpLocks/>
            <a:stCxn id="294" idx="6"/>
            <a:endCxn id="311" idx="2"/>
          </p:cNvCxnSpPr>
          <p:nvPr/>
        </p:nvCxnSpPr>
        <p:spPr>
          <a:xfrm>
            <a:off x="11000431" y="5238793"/>
            <a:ext cx="580707" cy="2968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3" name="直线连接符 322">
            <a:extLst>
              <a:ext uri="{FF2B5EF4-FFF2-40B4-BE49-F238E27FC236}">
                <a16:creationId xmlns:a16="http://schemas.microsoft.com/office/drawing/2014/main" id="{097353E4-3CB8-401F-63F8-FEEB478F89F7}"/>
              </a:ext>
            </a:extLst>
          </p:cNvPr>
          <p:cNvCxnSpPr>
            <a:cxnSpLocks/>
            <a:stCxn id="298" idx="5"/>
            <a:endCxn id="311" idx="1"/>
          </p:cNvCxnSpPr>
          <p:nvPr/>
        </p:nvCxnSpPr>
        <p:spPr>
          <a:xfrm>
            <a:off x="11165710" y="4770538"/>
            <a:ext cx="425972" cy="47248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6" name="直线连接符 325">
            <a:extLst>
              <a:ext uri="{FF2B5EF4-FFF2-40B4-BE49-F238E27FC236}">
                <a16:creationId xmlns:a16="http://schemas.microsoft.com/office/drawing/2014/main" id="{0EBC26EF-00ED-AC02-465D-AA5D350F6C9F}"/>
              </a:ext>
            </a:extLst>
          </p:cNvPr>
          <p:cNvCxnSpPr>
            <a:cxnSpLocks/>
            <a:stCxn id="301" idx="5"/>
            <a:endCxn id="308" idx="1"/>
          </p:cNvCxnSpPr>
          <p:nvPr/>
        </p:nvCxnSpPr>
        <p:spPr>
          <a:xfrm>
            <a:off x="11701241" y="4314057"/>
            <a:ext cx="369400" cy="48735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9" name="直线连接符 328">
            <a:extLst>
              <a:ext uri="{FF2B5EF4-FFF2-40B4-BE49-F238E27FC236}">
                <a16:creationId xmlns:a16="http://schemas.microsoft.com/office/drawing/2014/main" id="{6C519543-37B8-0FF5-1A22-D52AEE7B4246}"/>
              </a:ext>
            </a:extLst>
          </p:cNvPr>
          <p:cNvCxnSpPr>
            <a:cxnSpLocks/>
            <a:stCxn id="298" idx="6"/>
            <a:endCxn id="308" idx="2"/>
          </p:cNvCxnSpPr>
          <p:nvPr/>
        </p:nvCxnSpPr>
        <p:spPr>
          <a:xfrm>
            <a:off x="11176254" y="4745082"/>
            <a:ext cx="883843" cy="81781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2" name="文本框 331">
            <a:extLst>
              <a:ext uri="{FF2B5EF4-FFF2-40B4-BE49-F238E27FC236}">
                <a16:creationId xmlns:a16="http://schemas.microsoft.com/office/drawing/2014/main" id="{60CB0351-FB1D-2741-11F3-B31485915F15}"/>
              </a:ext>
            </a:extLst>
          </p:cNvPr>
          <p:cNvSpPr txBox="1"/>
          <p:nvPr/>
        </p:nvSpPr>
        <p:spPr>
          <a:xfrm>
            <a:off x="11828234" y="4915697"/>
            <a:ext cx="5357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地图点</a:t>
            </a:r>
          </a:p>
        </p:txBody>
      </p:sp>
      <p:sp>
        <p:nvSpPr>
          <p:cNvPr id="333" name="下箭头 332">
            <a:extLst>
              <a:ext uri="{FF2B5EF4-FFF2-40B4-BE49-F238E27FC236}">
                <a16:creationId xmlns:a16="http://schemas.microsoft.com/office/drawing/2014/main" id="{10B7E008-FE0D-2892-194B-BDF5A550D31E}"/>
              </a:ext>
            </a:extLst>
          </p:cNvPr>
          <p:cNvSpPr/>
          <p:nvPr/>
        </p:nvSpPr>
        <p:spPr>
          <a:xfrm rot="10800000" flipH="1" flipV="1">
            <a:off x="11223726" y="3338821"/>
            <a:ext cx="456158" cy="385937"/>
          </a:xfrm>
          <a:prstGeom prst="downArrow">
            <a:avLst/>
          </a:prstGeom>
          <a:solidFill>
            <a:srgbClr val="FAA4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弧 14">
            <a:extLst>
              <a:ext uri="{FF2B5EF4-FFF2-40B4-BE49-F238E27FC236}">
                <a16:creationId xmlns:a16="http://schemas.microsoft.com/office/drawing/2014/main" id="{3786BD88-9347-A354-F9DB-C8EE15DDC71F}"/>
              </a:ext>
            </a:extLst>
          </p:cNvPr>
          <p:cNvSpPr/>
          <p:nvPr/>
        </p:nvSpPr>
        <p:spPr>
          <a:xfrm>
            <a:off x="7556080" y="1842186"/>
            <a:ext cx="125703" cy="117989"/>
          </a:xfrm>
          <a:prstGeom prst="arc">
            <a:avLst>
              <a:gd name="adj1" fmla="val 14422110"/>
              <a:gd name="adj2" fmla="val 2826192"/>
            </a:avLst>
          </a:prstGeom>
          <a:ln w="6350">
            <a:solidFill>
              <a:srgbClr val="84BA42"/>
            </a:solidFill>
            <a:headEnd type="none" w="med" len="med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弧 15">
            <a:extLst>
              <a:ext uri="{FF2B5EF4-FFF2-40B4-BE49-F238E27FC236}">
                <a16:creationId xmlns:a16="http://schemas.microsoft.com/office/drawing/2014/main" id="{07F10D4C-9C86-FBD6-369A-2D9302E562A7}"/>
              </a:ext>
            </a:extLst>
          </p:cNvPr>
          <p:cNvSpPr/>
          <p:nvPr/>
        </p:nvSpPr>
        <p:spPr>
          <a:xfrm rot="4359203">
            <a:off x="7536086" y="2077571"/>
            <a:ext cx="125703" cy="117989"/>
          </a:xfrm>
          <a:prstGeom prst="arc">
            <a:avLst>
              <a:gd name="adj1" fmla="val 14422110"/>
              <a:gd name="adj2" fmla="val 2826192"/>
            </a:avLst>
          </a:prstGeom>
          <a:ln w="6350">
            <a:solidFill>
              <a:srgbClr val="0070C0"/>
            </a:solidFill>
            <a:headEnd type="none" w="med" len="med"/>
            <a:tailEnd type="triangle" w="sm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弧 16">
            <a:extLst>
              <a:ext uri="{FF2B5EF4-FFF2-40B4-BE49-F238E27FC236}">
                <a16:creationId xmlns:a16="http://schemas.microsoft.com/office/drawing/2014/main" id="{7E0EFB95-5F3D-903A-275E-845811B5A8A8}"/>
              </a:ext>
            </a:extLst>
          </p:cNvPr>
          <p:cNvSpPr/>
          <p:nvPr/>
        </p:nvSpPr>
        <p:spPr>
          <a:xfrm rot="4359203">
            <a:off x="7428768" y="2338054"/>
            <a:ext cx="109378" cy="84715"/>
          </a:xfrm>
          <a:prstGeom prst="arc">
            <a:avLst>
              <a:gd name="adj1" fmla="val 14422110"/>
              <a:gd name="adj2" fmla="val 2826192"/>
            </a:avLst>
          </a:prstGeom>
          <a:ln w="6350">
            <a:solidFill>
              <a:srgbClr val="C82423"/>
            </a:solidFill>
            <a:headEnd type="triangle" w="sm" len="sm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4F16F6B4-BB10-6BA1-3F31-F9865937C7E7}"/>
              </a:ext>
            </a:extLst>
          </p:cNvPr>
          <p:cNvSpPr/>
          <p:nvPr/>
        </p:nvSpPr>
        <p:spPr>
          <a:xfrm>
            <a:off x="8139469" y="1517218"/>
            <a:ext cx="1341650" cy="1101140"/>
          </a:xfrm>
          <a:prstGeom prst="roundRect">
            <a:avLst>
              <a:gd name="adj" fmla="val 6030"/>
            </a:avLst>
          </a:prstGeom>
          <a:noFill/>
          <a:ln>
            <a:solidFill>
              <a:srgbClr val="84BA4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21" name="图片 20" descr="地图在雪地上&#10;&#10;描述已自动生成">
            <a:extLst>
              <a:ext uri="{FF2B5EF4-FFF2-40B4-BE49-F238E27FC236}">
                <a16:creationId xmlns:a16="http://schemas.microsoft.com/office/drawing/2014/main" id="{0B321F05-82E3-D976-6C2F-A658555B98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914" y="1879566"/>
            <a:ext cx="1221338" cy="609161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67A4FC62-7076-960B-1646-240C71D1B5AE}"/>
              </a:ext>
            </a:extLst>
          </p:cNvPr>
          <p:cNvGrpSpPr/>
          <p:nvPr/>
        </p:nvGrpSpPr>
        <p:grpSpPr>
          <a:xfrm>
            <a:off x="8254918" y="1475486"/>
            <a:ext cx="1105333" cy="307777"/>
            <a:chOff x="6381187" y="3484040"/>
            <a:chExt cx="1771305" cy="413028"/>
          </a:xfrm>
          <a:solidFill>
            <a:srgbClr val="84BA42"/>
          </a:solidFill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F89688D2-F6AB-EC19-4E10-1930019376FE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  <a:grpFill/>
          </p:grpSpPr>
          <p:sp>
            <p:nvSpPr>
              <p:cNvPr id="25" name="圆角矩形 24">
                <a:extLst>
                  <a:ext uri="{FF2B5EF4-FFF2-40B4-BE49-F238E27FC236}">
                    <a16:creationId xmlns:a16="http://schemas.microsoft.com/office/drawing/2014/main" id="{96CE56E8-E18F-715A-6A5D-1D0FF3B82FAB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8F2FE2C-10C0-1039-343A-83441F64BF81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7BAACA2-7847-0307-F79E-72D270B3C775}"/>
                </a:ext>
              </a:extLst>
            </p:cNvPr>
            <p:cNvSpPr txBox="1"/>
            <p:nvPr/>
          </p:nvSpPr>
          <p:spPr>
            <a:xfrm>
              <a:off x="6575566" y="3484040"/>
              <a:ext cx="1382543" cy="413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1400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rPr>
                <a:t>通用</a:t>
              </a:r>
              <a:r>
                <a:rPr kumimoji="1" lang="en-US" altLang="zh-CN" sz="1400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VIO</a:t>
              </a:r>
              <a:endParaRPr kumimoji="1" lang="zh-CN" altLang="en-US" sz="1400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416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3B9F7-25CC-2986-5A7B-D3049F016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4A69AFF-3448-E39D-07F3-76F3426C5F45}"/>
              </a:ext>
            </a:extLst>
          </p:cNvPr>
          <p:cNvSpPr/>
          <p:nvPr/>
        </p:nvSpPr>
        <p:spPr>
          <a:xfrm>
            <a:off x="1470944" y="1992809"/>
            <a:ext cx="900829" cy="7193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图片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06B4406-28E6-6FCF-4EB9-9B093AB4FC97}"/>
              </a:ext>
            </a:extLst>
          </p:cNvPr>
          <p:cNvSpPr/>
          <p:nvPr/>
        </p:nvSpPr>
        <p:spPr>
          <a:xfrm>
            <a:off x="2670562" y="3428867"/>
            <a:ext cx="900828" cy="71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惯性</a:t>
            </a:r>
            <a:endParaRPr kumimoji="1" lang="en-US" altLang="zh-CN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信息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4CEDC7B8-F5EC-7824-34D5-6431A3346D1A}"/>
              </a:ext>
            </a:extLst>
          </p:cNvPr>
          <p:cNvSpPr/>
          <p:nvPr/>
        </p:nvSpPr>
        <p:spPr>
          <a:xfrm>
            <a:off x="3873230" y="850643"/>
            <a:ext cx="2361316" cy="1859047"/>
          </a:xfrm>
          <a:prstGeom prst="roundRect">
            <a:avLst/>
          </a:prstGeom>
          <a:noFill/>
          <a:ln w="38100">
            <a:solidFill>
              <a:srgbClr val="79438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0" name="肘形连接符 59">
            <a:extLst>
              <a:ext uri="{FF2B5EF4-FFF2-40B4-BE49-F238E27FC236}">
                <a16:creationId xmlns:a16="http://schemas.microsoft.com/office/drawing/2014/main" id="{674E0DA6-5CAA-3E2C-53F4-B316FDF61CB5}"/>
              </a:ext>
            </a:extLst>
          </p:cNvPr>
          <p:cNvCxnSpPr>
            <a:cxnSpLocks/>
            <a:stCxn id="8" idx="2"/>
            <a:endCxn id="90" idx="1"/>
          </p:cNvCxnSpPr>
          <p:nvPr/>
        </p:nvCxnSpPr>
        <p:spPr>
          <a:xfrm rot="16200000" flipH="1">
            <a:off x="2788231" y="3278253"/>
            <a:ext cx="215076" cy="1954922"/>
          </a:xfrm>
          <a:prstGeom prst="bentConnector2">
            <a:avLst/>
          </a:prstGeom>
          <a:ln w="28575">
            <a:solidFill>
              <a:srgbClr val="84BA42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4" name="梯形 263">
            <a:extLst>
              <a:ext uri="{FF2B5EF4-FFF2-40B4-BE49-F238E27FC236}">
                <a16:creationId xmlns:a16="http://schemas.microsoft.com/office/drawing/2014/main" id="{60BA436F-CEA6-F660-5272-A200D5843B8E}"/>
              </a:ext>
            </a:extLst>
          </p:cNvPr>
          <p:cNvSpPr/>
          <p:nvPr/>
        </p:nvSpPr>
        <p:spPr>
          <a:xfrm rot="10800000">
            <a:off x="7053437" y="850642"/>
            <a:ext cx="1904280" cy="1859047"/>
          </a:xfrm>
          <a:prstGeom prst="trapezoid">
            <a:avLst>
              <a:gd name="adj" fmla="val 18121"/>
            </a:avLst>
          </a:prstGeom>
          <a:noFill/>
          <a:ln w="38100">
            <a:solidFill>
              <a:srgbClr val="79438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7" name="直线连接符 266">
            <a:extLst>
              <a:ext uri="{FF2B5EF4-FFF2-40B4-BE49-F238E27FC236}">
                <a16:creationId xmlns:a16="http://schemas.microsoft.com/office/drawing/2014/main" id="{E25AEB39-ACBE-B8CD-456F-EEDB686ED1DB}"/>
              </a:ext>
            </a:extLst>
          </p:cNvPr>
          <p:cNvCxnSpPr>
            <a:cxnSpLocks/>
            <a:stCxn id="264" idx="3"/>
            <a:endCxn id="264" idx="1"/>
          </p:cNvCxnSpPr>
          <p:nvPr/>
        </p:nvCxnSpPr>
        <p:spPr>
          <a:xfrm>
            <a:off x="7221876" y="1780165"/>
            <a:ext cx="1567402" cy="0"/>
          </a:xfrm>
          <a:prstGeom prst="line">
            <a:avLst/>
          </a:prstGeom>
          <a:ln w="38100">
            <a:solidFill>
              <a:srgbClr val="79438E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>
            <a:extLst>
              <a:ext uri="{FF2B5EF4-FFF2-40B4-BE49-F238E27FC236}">
                <a16:creationId xmlns:a16="http://schemas.microsoft.com/office/drawing/2014/main" id="{10EBEBB1-8972-C886-FAB9-588BF6DC380D}"/>
              </a:ext>
            </a:extLst>
          </p:cNvPr>
          <p:cNvCxnSpPr>
            <a:cxnSpLocks/>
            <a:stCxn id="11" idx="2"/>
            <a:endCxn id="90" idx="1"/>
          </p:cNvCxnSpPr>
          <p:nvPr/>
        </p:nvCxnSpPr>
        <p:spPr>
          <a:xfrm rot="16200000" flipH="1">
            <a:off x="3389566" y="3879587"/>
            <a:ext cx="215075" cy="752254"/>
          </a:xfrm>
          <a:prstGeom prst="bentConnector2">
            <a:avLst/>
          </a:prstGeom>
          <a:ln w="28575">
            <a:solidFill>
              <a:srgbClr val="84BA42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3C0E3477-D244-8F93-0865-89438B04813E}"/>
              </a:ext>
            </a:extLst>
          </p:cNvPr>
          <p:cNvSpPr/>
          <p:nvPr/>
        </p:nvSpPr>
        <p:spPr>
          <a:xfrm>
            <a:off x="1467893" y="3428867"/>
            <a:ext cx="900829" cy="7193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图片</a:t>
            </a:r>
          </a:p>
        </p:txBody>
      </p:sp>
      <p:cxnSp>
        <p:nvCxnSpPr>
          <p:cNvPr id="64" name="肘形连接符 63">
            <a:extLst>
              <a:ext uri="{FF2B5EF4-FFF2-40B4-BE49-F238E27FC236}">
                <a16:creationId xmlns:a16="http://schemas.microsoft.com/office/drawing/2014/main" id="{4DF48173-1BD3-7053-E7BC-4185BCCBCD14}"/>
              </a:ext>
            </a:extLst>
          </p:cNvPr>
          <p:cNvCxnSpPr>
            <a:cxnSpLocks/>
            <a:stCxn id="4" idx="0"/>
            <a:endCxn id="12" idx="1"/>
          </p:cNvCxnSpPr>
          <p:nvPr/>
        </p:nvCxnSpPr>
        <p:spPr>
          <a:xfrm rot="5400000" flipH="1" flipV="1">
            <a:off x="2790973" y="910553"/>
            <a:ext cx="212642" cy="1951871"/>
          </a:xfrm>
          <a:prstGeom prst="bentConnector2">
            <a:avLst/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8FB643E5-FEFC-83E6-F616-ACA793E7B7D8}"/>
              </a:ext>
            </a:extLst>
          </p:cNvPr>
          <p:cNvCxnSpPr>
            <a:cxnSpLocks/>
            <a:stCxn id="12" idx="3"/>
            <a:endCxn id="264" idx="3"/>
          </p:cNvCxnSpPr>
          <p:nvPr/>
        </p:nvCxnSpPr>
        <p:spPr>
          <a:xfrm flipV="1">
            <a:off x="6234546" y="1780165"/>
            <a:ext cx="987330" cy="2"/>
          </a:xfrm>
          <a:prstGeom prst="straightConnector1">
            <a:avLst/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1B46FBD8-2724-80F1-0EDA-89D8F00133F2}"/>
              </a:ext>
            </a:extLst>
          </p:cNvPr>
          <p:cNvSpPr txBox="1"/>
          <p:nvPr/>
        </p:nvSpPr>
        <p:spPr>
          <a:xfrm>
            <a:off x="7278393" y="961461"/>
            <a:ext cx="1467068" cy="707886"/>
          </a:xfrm>
          <a:prstGeom prst="rect">
            <a:avLst/>
          </a:prstGeom>
          <a:noFill/>
          <a:ln>
            <a:noFill/>
            <a:prstDash val="dashDot"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地图</a:t>
            </a:r>
            <a:endParaRPr kumimoji="1" lang="en-US" altLang="zh-CN" sz="20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粗粒度信息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E8824F71-C024-5665-17D5-206757252A26}"/>
              </a:ext>
            </a:extLst>
          </p:cNvPr>
          <p:cNvSpPr txBox="1"/>
          <p:nvPr/>
        </p:nvSpPr>
        <p:spPr>
          <a:xfrm>
            <a:off x="7272042" y="1890984"/>
            <a:ext cx="1467068" cy="707886"/>
          </a:xfrm>
          <a:prstGeom prst="rect">
            <a:avLst/>
          </a:prstGeom>
          <a:noFill/>
          <a:ln>
            <a:noFill/>
            <a:prstDash val="dashDot"/>
          </a:ln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地图</a:t>
            </a:r>
            <a:endParaRPr kumimoji="1" lang="en-US" altLang="zh-CN" sz="20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2000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细粒度信息</a:t>
            </a:r>
          </a:p>
        </p:txBody>
      </p:sp>
      <p:sp>
        <p:nvSpPr>
          <p:cNvPr id="90" name="圆角矩形 89">
            <a:extLst>
              <a:ext uri="{FF2B5EF4-FFF2-40B4-BE49-F238E27FC236}">
                <a16:creationId xmlns:a16="http://schemas.microsoft.com/office/drawing/2014/main" id="{9FE2FCD8-2DB4-D6A4-FF70-9101C9005298}"/>
              </a:ext>
            </a:extLst>
          </p:cNvPr>
          <p:cNvSpPr/>
          <p:nvPr/>
        </p:nvSpPr>
        <p:spPr>
          <a:xfrm>
            <a:off x="3873230" y="3428868"/>
            <a:ext cx="2359879" cy="1868768"/>
          </a:xfrm>
          <a:prstGeom prst="roundRect">
            <a:avLst/>
          </a:prstGeom>
          <a:noFill/>
          <a:ln w="38100">
            <a:solidFill>
              <a:srgbClr val="84BA4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圆角矩形 90">
            <a:extLst>
              <a:ext uri="{FF2B5EF4-FFF2-40B4-BE49-F238E27FC236}">
                <a16:creationId xmlns:a16="http://schemas.microsoft.com/office/drawing/2014/main" id="{3946A45D-FACB-0C7E-27C4-CC43FDB913D0}"/>
              </a:ext>
            </a:extLst>
          </p:cNvPr>
          <p:cNvSpPr/>
          <p:nvPr/>
        </p:nvSpPr>
        <p:spPr>
          <a:xfrm>
            <a:off x="6825637" y="3428867"/>
            <a:ext cx="2359879" cy="1868768"/>
          </a:xfrm>
          <a:prstGeom prst="roundRect">
            <a:avLst/>
          </a:prstGeom>
          <a:noFill/>
          <a:ln w="38100">
            <a:solidFill>
              <a:srgbClr val="C82423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4" name="肘形连接符 93">
            <a:extLst>
              <a:ext uri="{FF2B5EF4-FFF2-40B4-BE49-F238E27FC236}">
                <a16:creationId xmlns:a16="http://schemas.microsoft.com/office/drawing/2014/main" id="{0340E624-245E-A84E-7FAB-722A715F470E}"/>
              </a:ext>
            </a:extLst>
          </p:cNvPr>
          <p:cNvCxnSpPr>
            <a:cxnSpLocks/>
            <a:stCxn id="8" idx="0"/>
            <a:endCxn id="91" idx="1"/>
          </p:cNvCxnSpPr>
          <p:nvPr/>
        </p:nvCxnSpPr>
        <p:spPr>
          <a:xfrm rot="16200000" flipH="1">
            <a:off x="3904780" y="1442395"/>
            <a:ext cx="934384" cy="4907329"/>
          </a:xfrm>
          <a:prstGeom prst="bentConnector4">
            <a:avLst>
              <a:gd name="adj1" fmla="val -24465"/>
              <a:gd name="adj2" fmla="val 93876"/>
            </a:avLst>
          </a:prstGeom>
          <a:ln w="28575">
            <a:solidFill>
              <a:srgbClr val="C82423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直线箭头连接符 104">
            <a:extLst>
              <a:ext uri="{FF2B5EF4-FFF2-40B4-BE49-F238E27FC236}">
                <a16:creationId xmlns:a16="http://schemas.microsoft.com/office/drawing/2014/main" id="{EC462315-B93F-2FB4-2073-146A1F7F9075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 flipV="1">
            <a:off x="6233109" y="4363251"/>
            <a:ext cx="592528" cy="1"/>
          </a:xfrm>
          <a:prstGeom prst="straightConnector1">
            <a:avLst/>
          </a:prstGeom>
          <a:ln w="28575">
            <a:solidFill>
              <a:srgbClr val="84BA42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直线箭头连接符 113">
            <a:extLst>
              <a:ext uri="{FF2B5EF4-FFF2-40B4-BE49-F238E27FC236}">
                <a16:creationId xmlns:a16="http://schemas.microsoft.com/office/drawing/2014/main" id="{2C195B12-4536-4E31-9ABC-AF0365BB17AF}"/>
              </a:ext>
            </a:extLst>
          </p:cNvPr>
          <p:cNvCxnSpPr>
            <a:cxnSpLocks/>
            <a:stCxn id="264" idx="0"/>
            <a:endCxn id="91" idx="0"/>
          </p:cNvCxnSpPr>
          <p:nvPr/>
        </p:nvCxnSpPr>
        <p:spPr>
          <a:xfrm>
            <a:off x="8005577" y="2709689"/>
            <a:ext cx="0" cy="719178"/>
          </a:xfrm>
          <a:prstGeom prst="straightConnector1">
            <a:avLst/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2BFFE50F-8930-7BD3-2D9A-A644A4D66B17}"/>
              </a:ext>
            </a:extLst>
          </p:cNvPr>
          <p:cNvCxnSpPr>
            <a:cxnSpLocks/>
            <a:stCxn id="91" idx="3"/>
            <a:endCxn id="124" idx="1"/>
          </p:cNvCxnSpPr>
          <p:nvPr/>
        </p:nvCxnSpPr>
        <p:spPr>
          <a:xfrm>
            <a:off x="9185516" y="4363251"/>
            <a:ext cx="592527" cy="0"/>
          </a:xfrm>
          <a:prstGeom prst="straightConnector1">
            <a:avLst/>
          </a:prstGeom>
          <a:ln w="28575">
            <a:solidFill>
              <a:srgbClr val="C82423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矩形 123">
            <a:extLst>
              <a:ext uri="{FF2B5EF4-FFF2-40B4-BE49-F238E27FC236}">
                <a16:creationId xmlns:a16="http://schemas.microsoft.com/office/drawing/2014/main" id="{10AC26FF-62C2-39F3-C751-E60563EAD549}"/>
              </a:ext>
            </a:extLst>
          </p:cNvPr>
          <p:cNvSpPr/>
          <p:nvPr/>
        </p:nvSpPr>
        <p:spPr>
          <a:xfrm>
            <a:off x="9778043" y="4003596"/>
            <a:ext cx="900829" cy="719309"/>
          </a:xfrm>
          <a:prstGeom prst="rect">
            <a:avLst/>
          </a:prstGeom>
          <a:noFill/>
          <a:ln w="38100">
            <a:solidFill>
              <a:srgbClr val="C8242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相机</a:t>
            </a:r>
            <a:endParaRPr kumimoji="1" lang="en-US" altLang="zh-CN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位姿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BB992140-5739-D497-DF9B-E32EAEABC36A}"/>
              </a:ext>
            </a:extLst>
          </p:cNvPr>
          <p:cNvSpPr txBox="1"/>
          <p:nvPr/>
        </p:nvSpPr>
        <p:spPr>
          <a:xfrm>
            <a:off x="4499171" y="159549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离线建图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A73A62FE-86DD-38B9-18B5-9EB7FEA22F51}"/>
              </a:ext>
            </a:extLst>
          </p:cNvPr>
          <p:cNvSpPr txBox="1"/>
          <p:nvPr/>
        </p:nvSpPr>
        <p:spPr>
          <a:xfrm>
            <a:off x="4152922" y="4178584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视觉惯性里程计</a:t>
            </a: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algn="ctr"/>
            <a:r>
              <a:rPr kumimoji="1" lang="en-US" altLang="zh-CN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(VIO)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021C13E9-5C6A-EA23-0156-3CBE06A32FBA}"/>
              </a:ext>
            </a:extLst>
          </p:cNvPr>
          <p:cNvSpPr txBox="1"/>
          <p:nvPr/>
        </p:nvSpPr>
        <p:spPr>
          <a:xfrm>
            <a:off x="7105330" y="417858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紧耦合地图定位</a:t>
            </a: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516F71D2-5620-9984-2AD8-2F76DEB946E0}"/>
              </a:ext>
            </a:extLst>
          </p:cNvPr>
          <p:cNvSpPr/>
          <p:nvPr/>
        </p:nvSpPr>
        <p:spPr>
          <a:xfrm>
            <a:off x="2670563" y="1992809"/>
            <a:ext cx="900828" cy="71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GNSS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7" name="肘形连接符 136">
            <a:extLst>
              <a:ext uri="{FF2B5EF4-FFF2-40B4-BE49-F238E27FC236}">
                <a16:creationId xmlns:a16="http://schemas.microsoft.com/office/drawing/2014/main" id="{4AFE4DE0-704C-C069-8B99-7AB2A4D45606}"/>
              </a:ext>
            </a:extLst>
          </p:cNvPr>
          <p:cNvCxnSpPr>
            <a:cxnSpLocks/>
            <a:stCxn id="136" idx="0"/>
            <a:endCxn id="12" idx="1"/>
          </p:cNvCxnSpPr>
          <p:nvPr/>
        </p:nvCxnSpPr>
        <p:spPr>
          <a:xfrm rot="5400000" flipH="1" flipV="1">
            <a:off x="3390782" y="1510362"/>
            <a:ext cx="212642" cy="752253"/>
          </a:xfrm>
          <a:prstGeom prst="bentConnector2">
            <a:avLst/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DA0811C1-95C4-F2AA-B1D8-477EEBA93444}"/>
              </a:ext>
            </a:extLst>
          </p:cNvPr>
          <p:cNvGrpSpPr/>
          <p:nvPr/>
        </p:nvGrpSpPr>
        <p:grpSpPr>
          <a:xfrm>
            <a:off x="874601" y="2080658"/>
            <a:ext cx="9833729" cy="2036250"/>
            <a:chOff x="807157" y="2044874"/>
            <a:chExt cx="9833729" cy="2036250"/>
          </a:xfrm>
        </p:grpSpPr>
        <p:cxnSp>
          <p:nvCxnSpPr>
            <p:cNvPr id="165" name="直线连接符 164">
              <a:extLst>
                <a:ext uri="{FF2B5EF4-FFF2-40B4-BE49-F238E27FC236}">
                  <a16:creationId xmlns:a16="http://schemas.microsoft.com/office/drawing/2014/main" id="{64360EB7-E86D-C12D-3056-4A5E3214A316}"/>
                </a:ext>
              </a:extLst>
            </p:cNvPr>
            <p:cNvCxnSpPr/>
            <p:nvPr/>
          </p:nvCxnSpPr>
          <p:spPr>
            <a:xfrm>
              <a:off x="898448" y="3069278"/>
              <a:ext cx="974243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307461DB-B2A6-6B55-D1B6-E30CE415453A}"/>
                </a:ext>
              </a:extLst>
            </p:cNvPr>
            <p:cNvSpPr txBox="1"/>
            <p:nvPr/>
          </p:nvSpPr>
          <p:spPr>
            <a:xfrm rot="16200000">
              <a:off x="488951" y="2366131"/>
              <a:ext cx="1011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latin typeface="SimSun" panose="02010600030101010101" pitchFamily="2" charset="-122"/>
                  <a:ea typeface="SimSun" panose="02010600030101010101" pitchFamily="2" charset="-122"/>
                </a:rPr>
                <a:t>建图</a:t>
              </a:r>
            </a:p>
          </p:txBody>
        </p:sp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0A172EF2-0824-70D2-FAA2-D28AA4E5364A}"/>
                </a:ext>
              </a:extLst>
            </p:cNvPr>
            <p:cNvSpPr txBox="1"/>
            <p:nvPr/>
          </p:nvSpPr>
          <p:spPr>
            <a:xfrm rot="16200000">
              <a:off x="485900" y="3390535"/>
              <a:ext cx="1011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b="1" dirty="0">
                  <a:latin typeface="SimSun" panose="02010600030101010101" pitchFamily="2" charset="-122"/>
                  <a:ea typeface="SimSun" panose="02010600030101010101" pitchFamily="2" charset="-122"/>
                </a:rPr>
                <a:t>定位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082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FD6C5-859D-E888-5003-3CD4C2F61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7E9724C5-C148-439E-EADB-1D26A719FDDB}"/>
              </a:ext>
            </a:extLst>
          </p:cNvPr>
          <p:cNvGrpSpPr/>
          <p:nvPr/>
        </p:nvGrpSpPr>
        <p:grpSpPr>
          <a:xfrm>
            <a:off x="4227477" y="3131073"/>
            <a:ext cx="1390271" cy="573179"/>
            <a:chOff x="6041732" y="1947498"/>
            <a:chExt cx="1390271" cy="573179"/>
          </a:xfrm>
        </p:grpSpPr>
        <p:sp>
          <p:nvSpPr>
            <p:cNvPr id="12" name="圆角矩形 11">
              <a:extLst>
                <a:ext uri="{FF2B5EF4-FFF2-40B4-BE49-F238E27FC236}">
                  <a16:creationId xmlns:a16="http://schemas.microsoft.com/office/drawing/2014/main" id="{D4C5DE86-F344-2552-C0EC-BC49DE78D9E7}"/>
                </a:ext>
              </a:extLst>
            </p:cNvPr>
            <p:cNvSpPr/>
            <p:nvPr/>
          </p:nvSpPr>
          <p:spPr>
            <a:xfrm>
              <a:off x="6041732" y="1947498"/>
              <a:ext cx="1390271" cy="573179"/>
            </a:xfrm>
            <a:prstGeom prst="roundRect">
              <a:avLst/>
            </a:prstGeom>
            <a:noFill/>
            <a:ln w="28575">
              <a:solidFill>
                <a:srgbClr val="79438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FB6CF49-FA4D-82A4-4789-7CA267C30C1C}"/>
                </a:ext>
              </a:extLst>
            </p:cNvPr>
            <p:cNvSpPr txBox="1"/>
            <p:nvPr/>
          </p:nvSpPr>
          <p:spPr>
            <a:xfrm>
              <a:off x="6298283" y="204332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</a:rPr>
                <a:t>预处理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99CF9C6-12DD-DD0C-6C0E-9DED760858C1}"/>
              </a:ext>
            </a:extLst>
          </p:cNvPr>
          <p:cNvGrpSpPr/>
          <p:nvPr/>
        </p:nvGrpSpPr>
        <p:grpSpPr>
          <a:xfrm>
            <a:off x="5918240" y="3137406"/>
            <a:ext cx="1390270" cy="573179"/>
            <a:chOff x="6041732" y="1947498"/>
            <a:chExt cx="1390270" cy="573179"/>
          </a:xfrm>
        </p:grpSpPr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4B03EF27-0B9C-84C8-3D48-76662AD5BF5C}"/>
                </a:ext>
              </a:extLst>
            </p:cNvPr>
            <p:cNvSpPr/>
            <p:nvPr/>
          </p:nvSpPr>
          <p:spPr>
            <a:xfrm>
              <a:off x="6041732" y="1947498"/>
              <a:ext cx="1390270" cy="573179"/>
            </a:xfrm>
            <a:prstGeom prst="roundRect">
              <a:avLst/>
            </a:prstGeom>
            <a:noFill/>
            <a:ln w="28575">
              <a:solidFill>
                <a:srgbClr val="79438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86F7088-18E3-2929-D092-A47AC366C893}"/>
                </a:ext>
              </a:extLst>
            </p:cNvPr>
            <p:cNvSpPr txBox="1"/>
            <p:nvPr/>
          </p:nvSpPr>
          <p:spPr>
            <a:xfrm>
              <a:off x="6439346" y="2046474"/>
              <a:ext cx="595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 err="1"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SfM</a:t>
              </a:r>
              <a:endParaRPr kumimoji="1" lang="zh-CN" altLang="en-US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A9DEDF4-9666-5975-F55E-68C18859554D}"/>
              </a:ext>
            </a:extLst>
          </p:cNvPr>
          <p:cNvGrpSpPr/>
          <p:nvPr/>
        </p:nvGrpSpPr>
        <p:grpSpPr>
          <a:xfrm>
            <a:off x="7609002" y="3137406"/>
            <a:ext cx="1390269" cy="573179"/>
            <a:chOff x="6041731" y="1947498"/>
            <a:chExt cx="1390269" cy="573179"/>
          </a:xfrm>
        </p:grpSpPr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BAA8AFC1-C417-B47E-E35A-542E4608AB5F}"/>
                </a:ext>
              </a:extLst>
            </p:cNvPr>
            <p:cNvSpPr/>
            <p:nvPr/>
          </p:nvSpPr>
          <p:spPr>
            <a:xfrm>
              <a:off x="6041731" y="1947498"/>
              <a:ext cx="1390269" cy="573179"/>
            </a:xfrm>
            <a:prstGeom prst="roundRect">
              <a:avLst/>
            </a:prstGeom>
            <a:noFill/>
            <a:ln w="28575">
              <a:solidFill>
                <a:srgbClr val="79438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2511011-D474-197F-66EA-D8A2C0D1CB9E}"/>
                </a:ext>
              </a:extLst>
            </p:cNvPr>
            <p:cNvSpPr txBox="1"/>
            <p:nvPr/>
          </p:nvSpPr>
          <p:spPr>
            <a:xfrm>
              <a:off x="6182866" y="204647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</a:rPr>
                <a:t>建图对齐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B480A20-725B-F8E0-7A80-1978BC1BFD7A}"/>
              </a:ext>
            </a:extLst>
          </p:cNvPr>
          <p:cNvGrpSpPr/>
          <p:nvPr/>
        </p:nvGrpSpPr>
        <p:grpSpPr>
          <a:xfrm>
            <a:off x="9299763" y="3134458"/>
            <a:ext cx="1390269" cy="573179"/>
            <a:chOff x="5900593" y="1947498"/>
            <a:chExt cx="1390269" cy="573179"/>
          </a:xfrm>
        </p:grpSpPr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B33F9E10-016E-9130-D05D-4348EC2680FB}"/>
                </a:ext>
              </a:extLst>
            </p:cNvPr>
            <p:cNvSpPr/>
            <p:nvPr/>
          </p:nvSpPr>
          <p:spPr>
            <a:xfrm>
              <a:off x="5900593" y="1947498"/>
              <a:ext cx="1390269" cy="573179"/>
            </a:xfrm>
            <a:prstGeom prst="roundRect">
              <a:avLst/>
            </a:prstGeom>
            <a:noFill/>
            <a:ln w="28575">
              <a:solidFill>
                <a:srgbClr val="79438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E45E8ECC-2A92-CB93-5FCD-D9A447AB5CE4}"/>
                </a:ext>
              </a:extLst>
            </p:cNvPr>
            <p:cNvSpPr txBox="1"/>
            <p:nvPr/>
          </p:nvSpPr>
          <p:spPr>
            <a:xfrm>
              <a:off x="6041729" y="205011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</a:rPr>
                <a:t>建图融合</a:t>
              </a:r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97A0F455-61B7-2437-1C28-B6219DC1EB95}"/>
              </a:ext>
            </a:extLst>
          </p:cNvPr>
          <p:cNvSpPr/>
          <p:nvPr/>
        </p:nvSpPr>
        <p:spPr>
          <a:xfrm>
            <a:off x="1614164" y="3058009"/>
            <a:ext cx="900829" cy="7193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图片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6B3D3BB-B70D-E25A-E029-1DAC51808625}"/>
              </a:ext>
            </a:extLst>
          </p:cNvPr>
          <p:cNvSpPr/>
          <p:nvPr/>
        </p:nvSpPr>
        <p:spPr>
          <a:xfrm>
            <a:off x="2813783" y="3058009"/>
            <a:ext cx="900828" cy="7193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GNSS</a:t>
            </a:r>
            <a:endParaRPr kumimoji="1"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6" name="肘形连接符 75">
            <a:extLst>
              <a:ext uri="{FF2B5EF4-FFF2-40B4-BE49-F238E27FC236}">
                <a16:creationId xmlns:a16="http://schemas.microsoft.com/office/drawing/2014/main" id="{959374C4-FFB0-4C9B-C47D-1161F037EBE3}"/>
              </a:ext>
            </a:extLst>
          </p:cNvPr>
          <p:cNvCxnSpPr>
            <a:cxnSpLocks/>
            <a:stCxn id="74" idx="0"/>
            <a:endCxn id="12" idx="0"/>
          </p:cNvCxnSpPr>
          <p:nvPr/>
        </p:nvCxnSpPr>
        <p:spPr>
          <a:xfrm rot="16200000" flipH="1">
            <a:off x="3457064" y="1665524"/>
            <a:ext cx="73064" cy="2858034"/>
          </a:xfrm>
          <a:prstGeom prst="bentConnector3">
            <a:avLst>
              <a:gd name="adj1" fmla="val -312876"/>
            </a:avLst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肘形连接符 78">
            <a:extLst>
              <a:ext uri="{FF2B5EF4-FFF2-40B4-BE49-F238E27FC236}">
                <a16:creationId xmlns:a16="http://schemas.microsoft.com/office/drawing/2014/main" id="{DF430CC7-C780-DE67-E6C7-A50B803E5226}"/>
              </a:ext>
            </a:extLst>
          </p:cNvPr>
          <p:cNvCxnSpPr>
            <a:cxnSpLocks/>
            <a:stCxn id="75" idx="2"/>
            <a:endCxn id="22" idx="2"/>
          </p:cNvCxnSpPr>
          <p:nvPr/>
        </p:nvCxnSpPr>
        <p:spPr>
          <a:xfrm rot="5400000" flipH="1" flipV="1">
            <a:off x="5750800" y="1223982"/>
            <a:ext cx="66734" cy="5039940"/>
          </a:xfrm>
          <a:prstGeom prst="bentConnector3">
            <a:avLst>
              <a:gd name="adj1" fmla="val -342554"/>
            </a:avLst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肘形连接符 81">
            <a:extLst>
              <a:ext uri="{FF2B5EF4-FFF2-40B4-BE49-F238E27FC236}">
                <a16:creationId xmlns:a16="http://schemas.microsoft.com/office/drawing/2014/main" id="{C89A33DE-5153-DAA3-9463-B8FBC9FE6A01}"/>
              </a:ext>
            </a:extLst>
          </p:cNvPr>
          <p:cNvCxnSpPr>
            <a:cxnSpLocks/>
            <a:stCxn id="75" idx="2"/>
            <a:endCxn id="25" idx="2"/>
          </p:cNvCxnSpPr>
          <p:nvPr/>
        </p:nvCxnSpPr>
        <p:spPr>
          <a:xfrm rot="5400000" flipH="1" flipV="1">
            <a:off x="6594706" y="377127"/>
            <a:ext cx="69682" cy="6730701"/>
          </a:xfrm>
          <a:prstGeom prst="bentConnector3">
            <a:avLst>
              <a:gd name="adj1" fmla="val -328062"/>
            </a:avLst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947C536D-ED89-E904-4B39-32A866F62738}"/>
              </a:ext>
            </a:extLst>
          </p:cNvPr>
          <p:cNvCxnSpPr>
            <a:cxnSpLocks/>
            <a:stCxn id="12" idx="3"/>
            <a:endCxn id="19" idx="1"/>
          </p:cNvCxnSpPr>
          <p:nvPr/>
        </p:nvCxnSpPr>
        <p:spPr>
          <a:xfrm>
            <a:off x="5617748" y="3417663"/>
            <a:ext cx="300492" cy="6333"/>
          </a:xfrm>
          <a:prstGeom prst="straightConnector1">
            <a:avLst/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18CD25E9-8B29-2349-0C85-6ACC9BB85074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7308510" y="3423996"/>
            <a:ext cx="300492" cy="0"/>
          </a:xfrm>
          <a:prstGeom prst="straightConnector1">
            <a:avLst/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B9A5673D-E40C-EA06-2D55-9A71B34693E8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 flipV="1">
            <a:off x="8999271" y="3421048"/>
            <a:ext cx="300492" cy="2948"/>
          </a:xfrm>
          <a:prstGeom prst="straightConnector1">
            <a:avLst/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直线箭头连接符 99">
            <a:extLst>
              <a:ext uri="{FF2B5EF4-FFF2-40B4-BE49-F238E27FC236}">
                <a16:creationId xmlns:a16="http://schemas.microsoft.com/office/drawing/2014/main" id="{D5CBD296-C7EB-156F-F081-CA440C50F508}"/>
              </a:ext>
            </a:extLst>
          </p:cNvPr>
          <p:cNvCxnSpPr>
            <a:cxnSpLocks/>
            <a:endCxn id="101" idx="3"/>
          </p:cNvCxnSpPr>
          <p:nvPr/>
        </p:nvCxnSpPr>
        <p:spPr>
          <a:xfrm>
            <a:off x="10699140" y="3429000"/>
            <a:ext cx="492989" cy="0"/>
          </a:xfrm>
          <a:prstGeom prst="straightConnector1">
            <a:avLst/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B62CA03B-E494-1FCC-E9E3-C3268989BAD7}"/>
              </a:ext>
            </a:extLst>
          </p:cNvPr>
          <p:cNvGrpSpPr/>
          <p:nvPr/>
        </p:nvGrpSpPr>
        <p:grpSpPr>
          <a:xfrm>
            <a:off x="11140770" y="3145578"/>
            <a:ext cx="1390270" cy="566844"/>
            <a:chOff x="5217971" y="4713194"/>
            <a:chExt cx="1390270" cy="566844"/>
          </a:xfrm>
        </p:grpSpPr>
        <p:sp>
          <p:nvSpPr>
            <p:cNvPr id="101" name="梯形 100">
              <a:extLst>
                <a:ext uri="{FF2B5EF4-FFF2-40B4-BE49-F238E27FC236}">
                  <a16:creationId xmlns:a16="http://schemas.microsoft.com/office/drawing/2014/main" id="{D8FD6288-8585-638A-FDEC-E82B4436889C}"/>
                </a:ext>
              </a:extLst>
            </p:cNvPr>
            <p:cNvSpPr/>
            <p:nvPr/>
          </p:nvSpPr>
          <p:spPr>
            <a:xfrm rot="10800000">
              <a:off x="5217971" y="4713194"/>
              <a:ext cx="1390270" cy="566844"/>
            </a:xfrm>
            <a:prstGeom prst="trapezoid">
              <a:avLst>
                <a:gd name="adj" fmla="val 18121"/>
              </a:avLst>
            </a:prstGeom>
            <a:noFill/>
            <a:ln w="38100">
              <a:solidFill>
                <a:srgbClr val="79438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80C9A2F2-BDB0-BEB8-D264-0AE8270AC567}"/>
                </a:ext>
              </a:extLst>
            </p:cNvPr>
            <p:cNvSpPr txBox="1"/>
            <p:nvPr/>
          </p:nvSpPr>
          <p:spPr>
            <a:xfrm>
              <a:off x="5365343" y="4811950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</a:rPr>
                <a:t>地图信息</a:t>
              </a:r>
            </a:p>
          </p:txBody>
        </p:sp>
      </p:grpSp>
      <p:cxnSp>
        <p:nvCxnSpPr>
          <p:cNvPr id="2" name="肘形连接符 1">
            <a:extLst>
              <a:ext uri="{FF2B5EF4-FFF2-40B4-BE49-F238E27FC236}">
                <a16:creationId xmlns:a16="http://schemas.microsoft.com/office/drawing/2014/main" id="{1EBA5D31-442E-E263-0763-BB72C56D7C62}"/>
              </a:ext>
            </a:extLst>
          </p:cNvPr>
          <p:cNvCxnSpPr>
            <a:cxnSpLocks/>
            <a:stCxn id="75" idx="2"/>
            <a:endCxn id="12" idx="2"/>
          </p:cNvCxnSpPr>
          <p:nvPr/>
        </p:nvCxnSpPr>
        <p:spPr>
          <a:xfrm rot="5400000" flipH="1" flipV="1">
            <a:off x="4056871" y="2911578"/>
            <a:ext cx="73067" cy="1658416"/>
          </a:xfrm>
          <a:prstGeom prst="bentConnector3">
            <a:avLst>
              <a:gd name="adj1" fmla="val -312864"/>
            </a:avLst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8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D91C2C78-EF17-BEB7-01CB-90CDBF1728AE}"/>
              </a:ext>
            </a:extLst>
          </p:cNvPr>
          <p:cNvSpPr/>
          <p:nvPr/>
        </p:nvSpPr>
        <p:spPr>
          <a:xfrm>
            <a:off x="830675" y="943276"/>
            <a:ext cx="1732547" cy="2029924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00A0B5F-B7D8-69F5-B2B1-19369ED60E57}"/>
              </a:ext>
            </a:extLst>
          </p:cNvPr>
          <p:cNvGrpSpPr>
            <a:grpSpLocks noChangeAspect="1"/>
          </p:cNvGrpSpPr>
          <p:nvPr/>
        </p:nvGrpSpPr>
        <p:grpSpPr>
          <a:xfrm>
            <a:off x="909552" y="1174108"/>
            <a:ext cx="1574792" cy="665123"/>
            <a:chOff x="3081464" y="1385159"/>
            <a:chExt cx="1091772" cy="398761"/>
          </a:xfrm>
        </p:grpSpPr>
        <p:pic>
          <p:nvPicPr>
            <p:cNvPr id="6" name="图片 5" descr="公路上的汽车&#10;&#10;描述已自动生成">
              <a:extLst>
                <a:ext uri="{FF2B5EF4-FFF2-40B4-BE49-F238E27FC236}">
                  <a16:creationId xmlns:a16="http://schemas.microsoft.com/office/drawing/2014/main" id="{13B11716-D15E-4498-5CE3-E77308100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1074" y="1385159"/>
              <a:ext cx="982162" cy="29781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27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图片 6" descr="路上行驶&#10;&#10;描述已自动生成">
              <a:extLst>
                <a:ext uri="{FF2B5EF4-FFF2-40B4-BE49-F238E27FC236}">
                  <a16:creationId xmlns:a16="http://schemas.microsoft.com/office/drawing/2014/main" id="{B238A1E7-5896-FEA0-3C0C-C307811C3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269" y="1422205"/>
              <a:ext cx="982162" cy="29641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8" name="图片 7" descr="房子前的汽车&#10;&#10;描述已自动生成">
              <a:extLst>
                <a:ext uri="{FF2B5EF4-FFF2-40B4-BE49-F238E27FC236}">
                  <a16:creationId xmlns:a16="http://schemas.microsoft.com/office/drawing/2014/main" id="{300EFB6C-0074-4D78-D977-038A95DD9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1464" y="1486103"/>
              <a:ext cx="982162" cy="29781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10C0B852-6D41-767F-F412-F46DE3F80310}"/>
              </a:ext>
            </a:extLst>
          </p:cNvPr>
          <p:cNvSpPr txBox="1"/>
          <p:nvPr/>
        </p:nvSpPr>
        <p:spPr>
          <a:xfrm>
            <a:off x="1208964" y="1969941"/>
            <a:ext cx="9759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9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GNSS</a:t>
            </a:r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全局信息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8BE32E8-35DA-3C0B-7498-29C8F27BC335}"/>
              </a:ext>
            </a:extLst>
          </p:cNvPr>
          <p:cNvSpPr txBox="1"/>
          <p:nvPr/>
        </p:nvSpPr>
        <p:spPr>
          <a:xfrm>
            <a:off x="1302312" y="943276"/>
            <a:ext cx="789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图像信息</a:t>
            </a:r>
          </a:p>
        </p:txBody>
      </p:sp>
      <p:pic>
        <p:nvPicPr>
          <p:cNvPr id="11" name="图片 10" descr="图片包含 人, 男人, 滑雪&#10;&#10;描述已自动生成">
            <a:extLst>
              <a:ext uri="{FF2B5EF4-FFF2-40B4-BE49-F238E27FC236}">
                <a16:creationId xmlns:a16="http://schemas.microsoft.com/office/drawing/2014/main" id="{6A95C1A3-8AC2-073E-0DA9-CCCB782C54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226" y="2189070"/>
            <a:ext cx="729444" cy="688554"/>
          </a:xfrm>
          <a:prstGeom prst="rect">
            <a:avLst/>
          </a:prstGeom>
        </p:spPr>
      </p:pic>
      <p:sp>
        <p:nvSpPr>
          <p:cNvPr id="13" name="圆角矩形 12">
            <a:extLst>
              <a:ext uri="{FF2B5EF4-FFF2-40B4-BE49-F238E27FC236}">
                <a16:creationId xmlns:a16="http://schemas.microsoft.com/office/drawing/2014/main" id="{171E0E8B-8C8B-5BB5-047B-D29E535568DB}"/>
              </a:ext>
            </a:extLst>
          </p:cNvPr>
          <p:cNvSpPr/>
          <p:nvPr/>
        </p:nvSpPr>
        <p:spPr>
          <a:xfrm>
            <a:off x="5492769" y="876229"/>
            <a:ext cx="2378019" cy="2240937"/>
          </a:xfrm>
          <a:prstGeom prst="roundRect">
            <a:avLst>
              <a:gd name="adj" fmla="val 8543"/>
            </a:avLst>
          </a:prstGeom>
          <a:noFill/>
          <a:ln w="38100">
            <a:solidFill>
              <a:srgbClr val="7943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EF9A8FC-8A34-A983-44D8-4B64B3D95F5D}"/>
              </a:ext>
            </a:extLst>
          </p:cNvPr>
          <p:cNvGrpSpPr/>
          <p:nvPr/>
        </p:nvGrpSpPr>
        <p:grpSpPr>
          <a:xfrm>
            <a:off x="5947851" y="845049"/>
            <a:ext cx="1467853" cy="369332"/>
            <a:chOff x="6381187" y="3484040"/>
            <a:chExt cx="1771305" cy="369332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7099ADE0-D863-D04A-873C-EFE952E9C601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</p:grpSpPr>
          <p:sp>
            <p:nvSpPr>
              <p:cNvPr id="17" name="圆角矩形 16">
                <a:extLst>
                  <a:ext uri="{FF2B5EF4-FFF2-40B4-BE49-F238E27FC236}">
                    <a16:creationId xmlns:a16="http://schemas.microsoft.com/office/drawing/2014/main" id="{22918960-E832-1C80-4AE5-6AC07E988156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solidFill>
                <a:srgbClr val="79438E"/>
              </a:solidFill>
              <a:ln>
                <a:solidFill>
                  <a:srgbClr val="79438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9238D85-686B-FFDA-8737-F9907175EFA3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solidFill>
                <a:srgbClr val="79438E"/>
              </a:solidFill>
              <a:ln>
                <a:solidFill>
                  <a:srgbClr val="79438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FEF3FCB-230E-B9B4-6538-335E8544AB29}"/>
                </a:ext>
              </a:extLst>
            </p:cNvPr>
            <p:cNvSpPr txBox="1"/>
            <p:nvPr/>
          </p:nvSpPr>
          <p:spPr>
            <a:xfrm>
              <a:off x="6907816" y="3484040"/>
              <a:ext cx="7180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 err="1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SfM</a:t>
              </a:r>
              <a:endPara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20" name="图片 19" descr="雪地里有人在街道上行驶&#10;&#10;描述已自动生成">
            <a:extLst>
              <a:ext uri="{FF2B5EF4-FFF2-40B4-BE49-F238E27FC236}">
                <a16:creationId xmlns:a16="http://schemas.microsoft.com/office/drawing/2014/main" id="{041B4D53-7D12-1450-2D66-5D00F37E39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799" y="1448847"/>
            <a:ext cx="1544390" cy="772195"/>
          </a:xfrm>
          <a:prstGeom prst="rect">
            <a:avLst/>
          </a:prstGeom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DF3752C7-EA48-C504-BAC0-EC8093736BD4}"/>
              </a:ext>
            </a:extLst>
          </p:cNvPr>
          <p:cNvGrpSpPr/>
          <p:nvPr/>
        </p:nvGrpSpPr>
        <p:grpSpPr>
          <a:xfrm>
            <a:off x="3258571" y="2460261"/>
            <a:ext cx="1541618" cy="527732"/>
            <a:chOff x="9995125" y="3252707"/>
            <a:chExt cx="1541618" cy="527732"/>
          </a:xfrm>
        </p:grpSpPr>
        <p:sp>
          <p:nvSpPr>
            <p:cNvPr id="31" name="任意形状 30">
              <a:extLst>
                <a:ext uri="{FF2B5EF4-FFF2-40B4-BE49-F238E27FC236}">
                  <a16:creationId xmlns:a16="http://schemas.microsoft.com/office/drawing/2014/main" id="{B1CE7995-8A71-77CD-700A-C70CA47CD5E9}"/>
                </a:ext>
              </a:extLst>
            </p:cNvPr>
            <p:cNvSpPr/>
            <p:nvPr/>
          </p:nvSpPr>
          <p:spPr>
            <a:xfrm>
              <a:off x="10067125" y="3390265"/>
              <a:ext cx="1388534" cy="301358"/>
            </a:xfrm>
            <a:custGeom>
              <a:avLst/>
              <a:gdLst>
                <a:gd name="connsiteX0" fmla="*/ 0 w 1388534"/>
                <a:gd name="connsiteY0" fmla="*/ 145356 h 301358"/>
                <a:gd name="connsiteX1" fmla="*/ 304800 w 1388534"/>
                <a:gd name="connsiteY1" fmla="*/ 297756 h 301358"/>
                <a:gd name="connsiteX2" fmla="*/ 1168400 w 1388534"/>
                <a:gd name="connsiteY2" fmla="*/ 9890 h 301358"/>
                <a:gd name="connsiteX3" fmla="*/ 1388534 w 1388534"/>
                <a:gd name="connsiteY3" fmla="*/ 94556 h 30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8534" h="301358">
                  <a:moveTo>
                    <a:pt x="0" y="145356"/>
                  </a:moveTo>
                  <a:cubicBezTo>
                    <a:pt x="55033" y="232845"/>
                    <a:pt x="110067" y="320334"/>
                    <a:pt x="304800" y="297756"/>
                  </a:cubicBezTo>
                  <a:cubicBezTo>
                    <a:pt x="499533" y="275178"/>
                    <a:pt x="987778" y="43757"/>
                    <a:pt x="1168400" y="9890"/>
                  </a:cubicBezTo>
                  <a:cubicBezTo>
                    <a:pt x="1349022" y="-23977"/>
                    <a:pt x="1368778" y="35289"/>
                    <a:pt x="1388534" y="94556"/>
                  </a:cubicBezTo>
                </a:path>
              </a:pathLst>
            </a:custGeom>
            <a:noFill/>
            <a:ln w="19050">
              <a:solidFill>
                <a:srgbClr val="79438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7B073834-12BD-0AAB-B2FC-E3E526CC9B0E}"/>
                </a:ext>
              </a:extLst>
            </p:cNvPr>
            <p:cNvGrpSpPr/>
            <p:nvPr/>
          </p:nvGrpSpPr>
          <p:grpSpPr>
            <a:xfrm>
              <a:off x="9995125" y="3282543"/>
              <a:ext cx="144000" cy="275116"/>
              <a:chOff x="9358042" y="3905841"/>
              <a:chExt cx="144000" cy="275116"/>
            </a:xfrm>
          </p:grpSpPr>
          <p:pic>
            <p:nvPicPr>
              <p:cNvPr id="43" name="图片 42" descr="图标&#10;&#10;描述已自动生成">
                <a:extLst>
                  <a:ext uri="{FF2B5EF4-FFF2-40B4-BE49-F238E27FC236}">
                    <a16:creationId xmlns:a16="http://schemas.microsoft.com/office/drawing/2014/main" id="{0F12DA49-D089-5A0F-6C47-E17D8F31EC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8042" y="3905841"/>
                <a:ext cx="144000" cy="144000"/>
              </a:xfrm>
              <a:prstGeom prst="rect">
                <a:avLst/>
              </a:prstGeom>
            </p:spPr>
          </p:pic>
          <p:pic>
            <p:nvPicPr>
              <p:cNvPr id="44" name="图片 43" descr="图标&#10;&#10;描述已自动生成">
                <a:extLst>
                  <a:ext uri="{FF2B5EF4-FFF2-40B4-BE49-F238E27FC236}">
                    <a16:creationId xmlns:a16="http://schemas.microsoft.com/office/drawing/2014/main" id="{DF0EE82C-5948-A9F0-4ACF-AFC235CF4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8042" y="4036957"/>
                <a:ext cx="144000" cy="144000"/>
              </a:xfrm>
              <a:prstGeom prst="rect">
                <a:avLst/>
              </a:prstGeom>
            </p:spPr>
          </p:pic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6600FEB3-91C8-E72A-2EF9-884B55AFA4AD}"/>
                </a:ext>
              </a:extLst>
            </p:cNvPr>
            <p:cNvGrpSpPr/>
            <p:nvPr/>
          </p:nvGrpSpPr>
          <p:grpSpPr>
            <a:xfrm>
              <a:off x="10254779" y="3443543"/>
              <a:ext cx="144000" cy="275116"/>
              <a:chOff x="9358042" y="3905841"/>
              <a:chExt cx="144000" cy="275116"/>
            </a:xfrm>
          </p:grpSpPr>
          <p:pic>
            <p:nvPicPr>
              <p:cNvPr id="41" name="图片 40" descr="图标&#10;&#10;描述已自动生成">
                <a:extLst>
                  <a:ext uri="{FF2B5EF4-FFF2-40B4-BE49-F238E27FC236}">
                    <a16:creationId xmlns:a16="http://schemas.microsoft.com/office/drawing/2014/main" id="{2A749CF3-38E9-1BA8-2930-FB5EBB12FD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8042" y="3905841"/>
                <a:ext cx="144000" cy="144000"/>
              </a:xfrm>
              <a:prstGeom prst="rect">
                <a:avLst/>
              </a:prstGeom>
            </p:spPr>
          </p:pic>
          <p:pic>
            <p:nvPicPr>
              <p:cNvPr id="42" name="图片 41" descr="图标&#10;&#10;描述已自动生成">
                <a:extLst>
                  <a:ext uri="{FF2B5EF4-FFF2-40B4-BE49-F238E27FC236}">
                    <a16:creationId xmlns:a16="http://schemas.microsoft.com/office/drawing/2014/main" id="{4BAA50D8-D42B-DB3D-642B-15DCA6790C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8042" y="4036957"/>
                <a:ext cx="144000" cy="144000"/>
              </a:xfrm>
              <a:prstGeom prst="rect">
                <a:avLst/>
              </a:prstGeom>
            </p:spPr>
          </p:pic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A41FAFF-2EC8-AE50-3EFB-DEA78C3F8C2C}"/>
                </a:ext>
              </a:extLst>
            </p:cNvPr>
            <p:cNvGrpSpPr/>
            <p:nvPr/>
          </p:nvGrpSpPr>
          <p:grpSpPr>
            <a:xfrm>
              <a:off x="10731609" y="3299543"/>
              <a:ext cx="144000" cy="275116"/>
              <a:chOff x="9358042" y="3905841"/>
              <a:chExt cx="144000" cy="275116"/>
            </a:xfrm>
          </p:grpSpPr>
          <p:pic>
            <p:nvPicPr>
              <p:cNvPr id="39" name="图片 38" descr="图标&#10;&#10;描述已自动生成">
                <a:extLst>
                  <a:ext uri="{FF2B5EF4-FFF2-40B4-BE49-F238E27FC236}">
                    <a16:creationId xmlns:a16="http://schemas.microsoft.com/office/drawing/2014/main" id="{56A618F9-6F76-FE70-04BD-99625DBF9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8042" y="3905841"/>
                <a:ext cx="144000" cy="144000"/>
              </a:xfrm>
              <a:prstGeom prst="rect">
                <a:avLst/>
              </a:prstGeom>
            </p:spPr>
          </p:pic>
          <p:pic>
            <p:nvPicPr>
              <p:cNvPr id="40" name="图片 39" descr="图标&#10;&#10;描述已自动生成">
                <a:extLst>
                  <a:ext uri="{FF2B5EF4-FFF2-40B4-BE49-F238E27FC236}">
                    <a16:creationId xmlns:a16="http://schemas.microsoft.com/office/drawing/2014/main" id="{9DE17262-07A7-3E41-6FF0-2412BAB1EB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8042" y="4036957"/>
                <a:ext cx="144000" cy="144000"/>
              </a:xfrm>
              <a:prstGeom prst="rect">
                <a:avLst/>
              </a:prstGeom>
            </p:spPr>
          </p:pic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8B54F0C2-9103-87BB-9BFA-74CEB6017BC5}"/>
                </a:ext>
              </a:extLst>
            </p:cNvPr>
            <p:cNvGrpSpPr/>
            <p:nvPr/>
          </p:nvGrpSpPr>
          <p:grpSpPr>
            <a:xfrm>
              <a:off x="11392743" y="3252707"/>
              <a:ext cx="144000" cy="275116"/>
              <a:chOff x="9358042" y="3905841"/>
              <a:chExt cx="144000" cy="275116"/>
            </a:xfrm>
          </p:grpSpPr>
          <p:pic>
            <p:nvPicPr>
              <p:cNvPr id="37" name="图片 36" descr="图标&#10;&#10;描述已自动生成">
                <a:extLst>
                  <a:ext uri="{FF2B5EF4-FFF2-40B4-BE49-F238E27FC236}">
                    <a16:creationId xmlns:a16="http://schemas.microsoft.com/office/drawing/2014/main" id="{9DD610EC-5F08-8DA2-ABBA-A793657CAE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8042" y="3905841"/>
                <a:ext cx="144000" cy="144000"/>
              </a:xfrm>
              <a:prstGeom prst="rect">
                <a:avLst/>
              </a:prstGeom>
            </p:spPr>
          </p:pic>
          <p:pic>
            <p:nvPicPr>
              <p:cNvPr id="38" name="图片 37" descr="图标&#10;&#10;描述已自动生成">
                <a:extLst>
                  <a:ext uri="{FF2B5EF4-FFF2-40B4-BE49-F238E27FC236}">
                    <a16:creationId xmlns:a16="http://schemas.microsoft.com/office/drawing/2014/main" id="{32ED5DFA-B67E-8FCE-10DC-EED17CDEE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58042" y="4036957"/>
                <a:ext cx="144000" cy="144000"/>
              </a:xfrm>
              <a:prstGeom prst="rect">
                <a:avLst/>
              </a:prstGeom>
            </p:spPr>
          </p:pic>
        </p:grpSp>
        <p:sp>
          <p:nvSpPr>
            <p:cNvPr id="36" name="禁止符 35">
              <a:extLst>
                <a:ext uri="{FF2B5EF4-FFF2-40B4-BE49-F238E27FC236}">
                  <a16:creationId xmlns:a16="http://schemas.microsoft.com/office/drawing/2014/main" id="{7CA95F1D-7938-193B-BB07-FCB16C5F9B6C}"/>
                </a:ext>
              </a:extLst>
            </p:cNvPr>
            <p:cNvSpPr/>
            <p:nvPr/>
          </p:nvSpPr>
          <p:spPr>
            <a:xfrm>
              <a:off x="10291721" y="3632839"/>
              <a:ext cx="147600" cy="147600"/>
            </a:xfrm>
            <a:prstGeom prst="noSmoking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5" name="图片 74" descr="形状, 箭头&#10;&#10;描述已自动生成">
            <a:extLst>
              <a:ext uri="{FF2B5EF4-FFF2-40B4-BE49-F238E27FC236}">
                <a16:creationId xmlns:a16="http://schemas.microsoft.com/office/drawing/2014/main" id="{3600ED23-279F-3D01-7C46-E9078FDD71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890" y="1227587"/>
            <a:ext cx="1957194" cy="1363790"/>
          </a:xfrm>
          <a:prstGeom prst="rect">
            <a:avLst/>
          </a:prstGeom>
        </p:spPr>
      </p:pic>
      <p:sp>
        <p:nvSpPr>
          <p:cNvPr id="76" name="圆角矩形 75">
            <a:extLst>
              <a:ext uri="{FF2B5EF4-FFF2-40B4-BE49-F238E27FC236}">
                <a16:creationId xmlns:a16="http://schemas.microsoft.com/office/drawing/2014/main" id="{16D3296C-9B7E-5BC3-C345-FEBF9EA4AC15}"/>
              </a:ext>
            </a:extLst>
          </p:cNvPr>
          <p:cNvSpPr/>
          <p:nvPr/>
        </p:nvSpPr>
        <p:spPr>
          <a:xfrm>
            <a:off x="2838986" y="876229"/>
            <a:ext cx="2378019" cy="2240937"/>
          </a:xfrm>
          <a:prstGeom prst="roundRect">
            <a:avLst>
              <a:gd name="adj" fmla="val 8543"/>
            </a:avLst>
          </a:prstGeom>
          <a:noFill/>
          <a:ln w="38100">
            <a:solidFill>
              <a:srgbClr val="7943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CD271570-1392-0C1F-3BBC-612DDAF62D79}"/>
              </a:ext>
            </a:extLst>
          </p:cNvPr>
          <p:cNvGrpSpPr/>
          <p:nvPr/>
        </p:nvGrpSpPr>
        <p:grpSpPr>
          <a:xfrm>
            <a:off x="3294068" y="845049"/>
            <a:ext cx="1467853" cy="369332"/>
            <a:chOff x="6381187" y="3484040"/>
            <a:chExt cx="1771305" cy="369332"/>
          </a:xfrm>
        </p:grpSpPr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7EA7F0E3-9640-3129-785B-D5B4F1F21551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</p:grpSpPr>
          <p:sp>
            <p:nvSpPr>
              <p:cNvPr id="80" name="圆角矩形 79">
                <a:extLst>
                  <a:ext uri="{FF2B5EF4-FFF2-40B4-BE49-F238E27FC236}">
                    <a16:creationId xmlns:a16="http://schemas.microsoft.com/office/drawing/2014/main" id="{29F277F4-1404-0847-6372-8F2242704B8C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solidFill>
                <a:srgbClr val="79438E"/>
              </a:solidFill>
              <a:ln>
                <a:solidFill>
                  <a:srgbClr val="79438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C02579C5-54C9-56D8-D455-748FEDFAE9B4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solidFill>
                <a:srgbClr val="79438E"/>
              </a:solidFill>
              <a:ln>
                <a:solidFill>
                  <a:srgbClr val="79438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C2A56094-83C2-D37A-E1B0-FCE22F5AF7DA}"/>
                </a:ext>
              </a:extLst>
            </p:cNvPr>
            <p:cNvSpPr txBox="1"/>
            <p:nvPr/>
          </p:nvSpPr>
          <p:spPr>
            <a:xfrm>
              <a:off x="6459038" y="3484040"/>
              <a:ext cx="1615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建图预处理</a:t>
              </a:r>
            </a:p>
          </p:txBody>
        </p:sp>
      </p:grpSp>
      <p:sp>
        <p:nvSpPr>
          <p:cNvPr id="83" name="文本框 82">
            <a:extLst>
              <a:ext uri="{FF2B5EF4-FFF2-40B4-BE49-F238E27FC236}">
                <a16:creationId xmlns:a16="http://schemas.microsoft.com/office/drawing/2014/main" id="{250AF7A9-11FE-A19C-0452-7BA7DA56DE42}"/>
              </a:ext>
            </a:extLst>
          </p:cNvPr>
          <p:cNvSpPr txBox="1"/>
          <p:nvPr/>
        </p:nvSpPr>
        <p:spPr>
          <a:xfrm>
            <a:off x="3740685" y="1218323"/>
            <a:ext cx="6527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9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语义分割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D64A9F08-4449-8A40-4709-BC93A3BB02FD}"/>
              </a:ext>
            </a:extLst>
          </p:cNvPr>
          <p:cNvSpPr txBox="1"/>
          <p:nvPr/>
        </p:nvSpPr>
        <p:spPr>
          <a:xfrm>
            <a:off x="3682177" y="2229429"/>
            <a:ext cx="76976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900" b="1" dirty="0"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关键帧筛选</a:t>
            </a:r>
          </a:p>
        </p:txBody>
      </p:sp>
      <p:sp>
        <p:nvSpPr>
          <p:cNvPr id="12" name="下箭头 11">
            <a:extLst>
              <a:ext uri="{FF2B5EF4-FFF2-40B4-BE49-F238E27FC236}">
                <a16:creationId xmlns:a16="http://schemas.microsoft.com/office/drawing/2014/main" id="{2DBD71B5-5F52-4D1D-7F63-08BD46B67749}"/>
              </a:ext>
            </a:extLst>
          </p:cNvPr>
          <p:cNvSpPr/>
          <p:nvPr/>
        </p:nvSpPr>
        <p:spPr>
          <a:xfrm rot="16200000">
            <a:off x="2486479" y="1772568"/>
            <a:ext cx="452927" cy="45720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圆角矩形 84">
            <a:extLst>
              <a:ext uri="{FF2B5EF4-FFF2-40B4-BE49-F238E27FC236}">
                <a16:creationId xmlns:a16="http://schemas.microsoft.com/office/drawing/2014/main" id="{A6F78331-5EF6-F7D8-B5EB-AD8B6B5C0360}"/>
              </a:ext>
            </a:extLst>
          </p:cNvPr>
          <p:cNvSpPr/>
          <p:nvPr/>
        </p:nvSpPr>
        <p:spPr>
          <a:xfrm>
            <a:off x="8139267" y="876229"/>
            <a:ext cx="2378019" cy="2240937"/>
          </a:xfrm>
          <a:prstGeom prst="roundRect">
            <a:avLst>
              <a:gd name="adj" fmla="val 8543"/>
            </a:avLst>
          </a:prstGeom>
          <a:noFill/>
          <a:ln w="38100">
            <a:solidFill>
              <a:srgbClr val="7943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67D42754-94AC-0D2C-2DE6-5CF9C7687E7F}"/>
              </a:ext>
            </a:extLst>
          </p:cNvPr>
          <p:cNvGrpSpPr/>
          <p:nvPr/>
        </p:nvGrpSpPr>
        <p:grpSpPr>
          <a:xfrm>
            <a:off x="8594349" y="845049"/>
            <a:ext cx="1467853" cy="369332"/>
            <a:chOff x="6381187" y="3484040"/>
            <a:chExt cx="1771305" cy="369332"/>
          </a:xfrm>
        </p:grpSpPr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8231EADA-E03A-A4AC-D918-D0D496833659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</p:grpSpPr>
          <p:sp>
            <p:nvSpPr>
              <p:cNvPr id="89" name="圆角矩形 88">
                <a:extLst>
                  <a:ext uri="{FF2B5EF4-FFF2-40B4-BE49-F238E27FC236}">
                    <a16:creationId xmlns:a16="http://schemas.microsoft.com/office/drawing/2014/main" id="{ACDDFEBA-1A69-66E7-F9FD-CFD9585D4565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solidFill>
                <a:srgbClr val="79438E"/>
              </a:solidFill>
              <a:ln>
                <a:solidFill>
                  <a:srgbClr val="79438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ED8CC6E0-C951-0304-A673-B23A445CD2D9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solidFill>
                <a:srgbClr val="79438E"/>
              </a:solidFill>
              <a:ln>
                <a:solidFill>
                  <a:srgbClr val="79438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946E6CDF-6FE0-1CA1-7EFD-B85D8D308D1E}"/>
                </a:ext>
              </a:extLst>
            </p:cNvPr>
            <p:cNvSpPr txBox="1"/>
            <p:nvPr/>
          </p:nvSpPr>
          <p:spPr>
            <a:xfrm>
              <a:off x="6598314" y="3484040"/>
              <a:ext cx="1337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建图对齐</a:t>
              </a:r>
            </a:p>
          </p:txBody>
        </p:sp>
      </p:grpSp>
      <p:pic>
        <p:nvPicPr>
          <p:cNvPr id="93" name="图片 92" descr="图表&#10;&#10;描述已自动生成">
            <a:extLst>
              <a:ext uri="{FF2B5EF4-FFF2-40B4-BE49-F238E27FC236}">
                <a16:creationId xmlns:a16="http://schemas.microsoft.com/office/drawing/2014/main" id="{DEA686B3-BC1B-C313-0213-0E679A7B19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169" y="1333739"/>
            <a:ext cx="1616688" cy="1126522"/>
          </a:xfrm>
          <a:prstGeom prst="rect">
            <a:avLst/>
          </a:prstGeom>
        </p:spPr>
      </p:pic>
      <p:sp>
        <p:nvSpPr>
          <p:cNvPr id="96" name="下箭头 95">
            <a:extLst>
              <a:ext uri="{FF2B5EF4-FFF2-40B4-BE49-F238E27FC236}">
                <a16:creationId xmlns:a16="http://schemas.microsoft.com/office/drawing/2014/main" id="{3219F37A-8CAF-46E3-B232-F6148E9ACAAD}"/>
              </a:ext>
            </a:extLst>
          </p:cNvPr>
          <p:cNvSpPr/>
          <p:nvPr/>
        </p:nvSpPr>
        <p:spPr>
          <a:xfrm rot="16200000">
            <a:off x="7791334" y="1727583"/>
            <a:ext cx="452927" cy="484717"/>
          </a:xfrm>
          <a:prstGeom prst="downArrow">
            <a:avLst/>
          </a:prstGeom>
          <a:solidFill>
            <a:srgbClr val="7943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下箭头 18">
            <a:extLst>
              <a:ext uri="{FF2B5EF4-FFF2-40B4-BE49-F238E27FC236}">
                <a16:creationId xmlns:a16="http://schemas.microsoft.com/office/drawing/2014/main" id="{CBFD3F14-7454-7605-3704-BC1C84B38E30}"/>
              </a:ext>
            </a:extLst>
          </p:cNvPr>
          <p:cNvSpPr/>
          <p:nvPr/>
        </p:nvSpPr>
        <p:spPr>
          <a:xfrm rot="16200000">
            <a:off x="5144175" y="1728811"/>
            <a:ext cx="452927" cy="484717"/>
          </a:xfrm>
          <a:prstGeom prst="downArrow">
            <a:avLst/>
          </a:prstGeom>
          <a:solidFill>
            <a:srgbClr val="7943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5007E2C0-CDB1-F5AB-F254-55128690A92E}"/>
              </a:ext>
            </a:extLst>
          </p:cNvPr>
          <p:cNvSpPr/>
          <p:nvPr/>
        </p:nvSpPr>
        <p:spPr>
          <a:xfrm>
            <a:off x="10782299" y="875706"/>
            <a:ext cx="2378019" cy="2240937"/>
          </a:xfrm>
          <a:prstGeom prst="roundRect">
            <a:avLst>
              <a:gd name="adj" fmla="val 8543"/>
            </a:avLst>
          </a:prstGeom>
          <a:noFill/>
          <a:ln w="38100">
            <a:solidFill>
              <a:srgbClr val="79438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58F8F98-9ED2-4C1E-1F8A-DEBA66DB54E2}"/>
              </a:ext>
            </a:extLst>
          </p:cNvPr>
          <p:cNvGrpSpPr/>
          <p:nvPr/>
        </p:nvGrpSpPr>
        <p:grpSpPr>
          <a:xfrm>
            <a:off x="11237381" y="844526"/>
            <a:ext cx="1467853" cy="369332"/>
            <a:chOff x="6381187" y="3484040"/>
            <a:chExt cx="1771305" cy="369332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088C3D02-203C-C817-1D61-477AE8EA5DF0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</p:grpSpPr>
          <p:sp>
            <p:nvSpPr>
              <p:cNvPr id="25" name="圆角矩形 24">
                <a:extLst>
                  <a:ext uri="{FF2B5EF4-FFF2-40B4-BE49-F238E27FC236}">
                    <a16:creationId xmlns:a16="http://schemas.microsoft.com/office/drawing/2014/main" id="{545A17E2-4CCB-D735-6422-D3C92368F409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solidFill>
                <a:srgbClr val="79438E"/>
              </a:solidFill>
              <a:ln>
                <a:solidFill>
                  <a:srgbClr val="79438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52D4729F-8429-E755-0812-400FAC8C3A18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solidFill>
                <a:srgbClr val="79438E"/>
              </a:solidFill>
              <a:ln>
                <a:solidFill>
                  <a:srgbClr val="79438E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FF5123A-BF71-A26E-CB55-B4585B2A2C9B}"/>
                </a:ext>
              </a:extLst>
            </p:cNvPr>
            <p:cNvSpPr txBox="1"/>
            <p:nvPr/>
          </p:nvSpPr>
          <p:spPr>
            <a:xfrm>
              <a:off x="6598315" y="3484040"/>
              <a:ext cx="1337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建图融合</a:t>
              </a:r>
            </a:p>
          </p:txBody>
        </p:sp>
      </p:grpSp>
      <p:pic>
        <p:nvPicPr>
          <p:cNvPr id="29" name="图片 28" descr="雪地上的风景&#10;&#10;中度可信度描述已自动生成">
            <a:extLst>
              <a:ext uri="{FF2B5EF4-FFF2-40B4-BE49-F238E27FC236}">
                <a16:creationId xmlns:a16="http://schemas.microsoft.com/office/drawing/2014/main" id="{B6B57576-BBFB-132E-0457-CE335540C9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13969" y="1455249"/>
            <a:ext cx="2114675" cy="889596"/>
          </a:xfrm>
          <a:prstGeom prst="rect">
            <a:avLst/>
          </a:prstGeom>
        </p:spPr>
      </p:pic>
      <p:pic>
        <p:nvPicPr>
          <p:cNvPr id="45" name="图片 44" descr="形状&#10;&#10;中度可信度描述已自动生成">
            <a:extLst>
              <a:ext uri="{FF2B5EF4-FFF2-40B4-BE49-F238E27FC236}">
                <a16:creationId xmlns:a16="http://schemas.microsoft.com/office/drawing/2014/main" id="{FA09FBB8-626C-2101-B882-DDA53CEAF0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794" y="2573147"/>
            <a:ext cx="1606214" cy="302966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8DD0899D-2062-3B89-E17B-71D81EFD09F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890" y="2879339"/>
            <a:ext cx="1943777" cy="187722"/>
          </a:xfrm>
          <a:prstGeom prst="rect">
            <a:avLst/>
          </a:prstGeom>
        </p:spPr>
      </p:pic>
      <p:pic>
        <p:nvPicPr>
          <p:cNvPr id="49" name="图片 48" descr="形状&#10;&#10;中度可信度描述已自动生成">
            <a:extLst>
              <a:ext uri="{FF2B5EF4-FFF2-40B4-BE49-F238E27FC236}">
                <a16:creationId xmlns:a16="http://schemas.microsoft.com/office/drawing/2014/main" id="{DEA5F7A3-2AA2-798D-CC22-EEAA8302DE0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812" y="2558333"/>
            <a:ext cx="1135153" cy="190165"/>
          </a:xfrm>
          <a:prstGeom prst="rect">
            <a:avLst/>
          </a:prstGeom>
        </p:spPr>
      </p:pic>
      <p:pic>
        <p:nvPicPr>
          <p:cNvPr id="51" name="图片 50" descr="形状&#10;&#10;中度可信度描述已自动生成">
            <a:extLst>
              <a:ext uri="{FF2B5EF4-FFF2-40B4-BE49-F238E27FC236}">
                <a16:creationId xmlns:a16="http://schemas.microsoft.com/office/drawing/2014/main" id="{2E6A85BE-F63B-5A32-4663-801E93AC6CA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641" y="2769674"/>
            <a:ext cx="2241494" cy="342466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660D2FFE-7BFE-A386-68B2-93074B5DE13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8069" y="2678555"/>
            <a:ext cx="2286473" cy="26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10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268B3-7E1A-485C-E0D0-45D191E6F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21F92B1-32BC-26ED-8071-0B1C488E5834}"/>
              </a:ext>
            </a:extLst>
          </p:cNvPr>
          <p:cNvSpPr/>
          <p:nvPr/>
        </p:nvSpPr>
        <p:spPr>
          <a:xfrm>
            <a:off x="1732298" y="2503450"/>
            <a:ext cx="900829" cy="71930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图片</a:t>
            </a:r>
          </a:p>
        </p:txBody>
      </p:sp>
      <p:cxnSp>
        <p:nvCxnSpPr>
          <p:cNvPr id="94" name="肘形连接符 93">
            <a:extLst>
              <a:ext uri="{FF2B5EF4-FFF2-40B4-BE49-F238E27FC236}">
                <a16:creationId xmlns:a16="http://schemas.microsoft.com/office/drawing/2014/main" id="{8A5FACEF-1AD4-AC40-A41A-4D4A2FF13A47}"/>
              </a:ext>
            </a:extLst>
          </p:cNvPr>
          <p:cNvCxnSpPr>
            <a:cxnSpLocks/>
            <a:stCxn id="8" idx="0"/>
            <a:endCxn id="14" idx="0"/>
          </p:cNvCxnSpPr>
          <p:nvPr/>
        </p:nvCxnSpPr>
        <p:spPr>
          <a:xfrm rot="5400000" flipH="1" flipV="1">
            <a:off x="3774307" y="904368"/>
            <a:ext cx="7488" cy="3190676"/>
          </a:xfrm>
          <a:prstGeom prst="bentConnector3">
            <a:avLst>
              <a:gd name="adj1" fmla="val 3152885"/>
            </a:avLst>
          </a:prstGeom>
          <a:ln w="28575">
            <a:solidFill>
              <a:srgbClr val="FAA41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37ED89B2-2632-C08E-906F-D8028B3D3E22}"/>
              </a:ext>
            </a:extLst>
          </p:cNvPr>
          <p:cNvCxnSpPr>
            <a:cxnSpLocks/>
            <a:stCxn id="38" idx="3"/>
            <a:endCxn id="124" idx="1"/>
          </p:cNvCxnSpPr>
          <p:nvPr/>
        </p:nvCxnSpPr>
        <p:spPr>
          <a:xfrm flipV="1">
            <a:off x="10410733" y="2857585"/>
            <a:ext cx="380918" cy="13007"/>
          </a:xfrm>
          <a:prstGeom prst="straightConnector1">
            <a:avLst/>
          </a:prstGeom>
          <a:ln w="28575">
            <a:solidFill>
              <a:srgbClr val="FAA41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4" name="矩形 123">
            <a:extLst>
              <a:ext uri="{FF2B5EF4-FFF2-40B4-BE49-F238E27FC236}">
                <a16:creationId xmlns:a16="http://schemas.microsoft.com/office/drawing/2014/main" id="{94A4722C-FFA3-6F0A-A8E5-E10E4DF30F5E}"/>
              </a:ext>
            </a:extLst>
          </p:cNvPr>
          <p:cNvSpPr/>
          <p:nvPr/>
        </p:nvSpPr>
        <p:spPr>
          <a:xfrm>
            <a:off x="10791651" y="2497930"/>
            <a:ext cx="900829" cy="719309"/>
          </a:xfrm>
          <a:prstGeom prst="rect">
            <a:avLst/>
          </a:prstGeom>
          <a:noFill/>
          <a:ln w="38100">
            <a:solidFill>
              <a:srgbClr val="FAA4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相机</a:t>
            </a:r>
            <a:endParaRPr kumimoji="1" lang="en-US" altLang="zh-CN" dirty="0">
              <a:solidFill>
                <a:schemeClr val="tx1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位姿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EADC88D-D331-DD3F-E715-350A024A448D}"/>
              </a:ext>
            </a:extLst>
          </p:cNvPr>
          <p:cNvGrpSpPr/>
          <p:nvPr/>
        </p:nvGrpSpPr>
        <p:grpSpPr>
          <a:xfrm>
            <a:off x="2931747" y="3611056"/>
            <a:ext cx="900828" cy="719310"/>
            <a:chOff x="2670559" y="3428178"/>
            <a:chExt cx="900828" cy="719310"/>
          </a:xfrm>
        </p:grpSpPr>
        <p:sp>
          <p:nvSpPr>
            <p:cNvPr id="90" name="圆角矩形 89">
              <a:extLst>
                <a:ext uri="{FF2B5EF4-FFF2-40B4-BE49-F238E27FC236}">
                  <a16:creationId xmlns:a16="http://schemas.microsoft.com/office/drawing/2014/main" id="{E3F645B9-6BEB-72B9-6359-1DC383BAA021}"/>
                </a:ext>
              </a:extLst>
            </p:cNvPr>
            <p:cNvSpPr/>
            <p:nvPr/>
          </p:nvSpPr>
          <p:spPr>
            <a:xfrm>
              <a:off x="2670559" y="3428178"/>
              <a:ext cx="900828" cy="719310"/>
            </a:xfrm>
            <a:prstGeom prst="roundRect">
              <a:avLst/>
            </a:prstGeom>
            <a:noFill/>
            <a:ln w="38100">
              <a:solidFill>
                <a:srgbClr val="84BA42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F9760B22-6021-B98F-4A7F-6F5FE48B18BA}"/>
                </a:ext>
              </a:extLst>
            </p:cNvPr>
            <p:cNvSpPr txBox="1"/>
            <p:nvPr/>
          </p:nvSpPr>
          <p:spPr>
            <a:xfrm>
              <a:off x="2797807" y="3459743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>
                  <a:latin typeface="SimSun" panose="02010600030101010101" pitchFamily="2" charset="-122"/>
                  <a:ea typeface="SimSun" panose="02010600030101010101" pitchFamily="2" charset="-122"/>
                </a:rPr>
                <a:t>VIO</a:t>
              </a:r>
            </a:p>
            <a:p>
              <a:pPr algn="ctr"/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</a:rPr>
                <a:t>输出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F4DFCE1-4C0D-1179-1FE0-139127551EAE}"/>
              </a:ext>
            </a:extLst>
          </p:cNvPr>
          <p:cNvGrpSpPr/>
          <p:nvPr/>
        </p:nvGrpSpPr>
        <p:grpSpPr>
          <a:xfrm>
            <a:off x="4518287" y="2495962"/>
            <a:ext cx="1710203" cy="734284"/>
            <a:chOff x="2688115" y="1799596"/>
            <a:chExt cx="1710203" cy="734284"/>
          </a:xfrm>
        </p:grpSpPr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51749E18-F328-5AC9-BDB8-132C193732EB}"/>
                </a:ext>
              </a:extLst>
            </p:cNvPr>
            <p:cNvSpPr/>
            <p:nvPr/>
          </p:nvSpPr>
          <p:spPr>
            <a:xfrm>
              <a:off x="2688115" y="1799596"/>
              <a:ext cx="1710203" cy="734284"/>
            </a:xfrm>
            <a:prstGeom prst="roundRect">
              <a:avLst/>
            </a:prstGeom>
            <a:noFill/>
            <a:ln w="28575">
              <a:solidFill>
                <a:srgbClr val="FAA4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E635D853-8D8B-9437-ED24-0AF79E1DF242}"/>
                </a:ext>
              </a:extLst>
            </p:cNvPr>
            <p:cNvSpPr txBox="1"/>
            <p:nvPr/>
          </p:nvSpPr>
          <p:spPr>
            <a:xfrm>
              <a:off x="2714168" y="1842920"/>
              <a:ext cx="16378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粗到细</a:t>
              </a:r>
              <a:endPara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定位</a:t>
              </a:r>
              <a:endPara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C419019-8261-F828-5C22-4184F59FBBF8}"/>
              </a:ext>
            </a:extLst>
          </p:cNvPr>
          <p:cNvGrpSpPr/>
          <p:nvPr/>
        </p:nvGrpSpPr>
        <p:grpSpPr>
          <a:xfrm>
            <a:off x="2934961" y="2503450"/>
            <a:ext cx="900830" cy="719310"/>
            <a:chOff x="5357585" y="4713194"/>
            <a:chExt cx="900830" cy="719310"/>
          </a:xfrm>
        </p:grpSpPr>
        <p:sp>
          <p:nvSpPr>
            <p:cNvPr id="20" name="梯形 19">
              <a:extLst>
                <a:ext uri="{FF2B5EF4-FFF2-40B4-BE49-F238E27FC236}">
                  <a16:creationId xmlns:a16="http://schemas.microsoft.com/office/drawing/2014/main" id="{D6A42809-79D3-CB2A-6026-5A2597CA0181}"/>
                </a:ext>
              </a:extLst>
            </p:cNvPr>
            <p:cNvSpPr/>
            <p:nvPr/>
          </p:nvSpPr>
          <p:spPr>
            <a:xfrm rot="10800000">
              <a:off x="5357585" y="4713194"/>
              <a:ext cx="900830" cy="719310"/>
            </a:xfrm>
            <a:prstGeom prst="trapezoid">
              <a:avLst>
                <a:gd name="adj" fmla="val 18121"/>
              </a:avLst>
            </a:prstGeom>
            <a:noFill/>
            <a:ln w="38100">
              <a:solidFill>
                <a:srgbClr val="79438E"/>
              </a:solidFill>
              <a:prstDash val="soli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E87E5C2-A925-5307-A656-49972785DDCF}"/>
                </a:ext>
              </a:extLst>
            </p:cNvPr>
            <p:cNvSpPr txBox="1"/>
            <p:nvPr/>
          </p:nvSpPr>
          <p:spPr>
            <a:xfrm>
              <a:off x="5484833" y="4749683"/>
              <a:ext cx="6463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</a:rPr>
                <a:t>地图</a:t>
              </a:r>
              <a:endPara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</a:endParaRPr>
            </a:p>
            <a:p>
              <a:pPr algn="ctr"/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</a:rPr>
                <a:t>信息</a:t>
              </a:r>
            </a:p>
          </p:txBody>
        </p:sp>
      </p:grp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D9528447-28F5-BE9B-80A5-A16831320820}"/>
              </a:ext>
            </a:extLst>
          </p:cNvPr>
          <p:cNvCxnSpPr>
            <a:cxnSpLocks/>
            <a:stCxn id="20" idx="1"/>
            <a:endCxn id="15" idx="1"/>
          </p:cNvCxnSpPr>
          <p:nvPr/>
        </p:nvCxnSpPr>
        <p:spPr>
          <a:xfrm flipV="1">
            <a:off x="3770618" y="2862452"/>
            <a:ext cx="773722" cy="653"/>
          </a:xfrm>
          <a:prstGeom prst="straightConnector1">
            <a:avLst/>
          </a:prstGeom>
          <a:ln w="28575">
            <a:solidFill>
              <a:srgbClr val="79438E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F8D6F68-43D2-77F7-2568-F56F652D0274}"/>
              </a:ext>
            </a:extLst>
          </p:cNvPr>
          <p:cNvGrpSpPr/>
          <p:nvPr/>
        </p:nvGrpSpPr>
        <p:grpSpPr>
          <a:xfrm>
            <a:off x="6609409" y="2495309"/>
            <a:ext cx="1710203" cy="734284"/>
            <a:chOff x="2688115" y="1799596"/>
            <a:chExt cx="1710203" cy="734284"/>
          </a:xfrm>
        </p:grpSpPr>
        <p:sp>
          <p:nvSpPr>
            <p:cNvPr id="29" name="圆角矩形 28">
              <a:extLst>
                <a:ext uri="{FF2B5EF4-FFF2-40B4-BE49-F238E27FC236}">
                  <a16:creationId xmlns:a16="http://schemas.microsoft.com/office/drawing/2014/main" id="{5CE7D5B4-08DC-BE22-BAD5-5AC81E4A63EA}"/>
                </a:ext>
              </a:extLst>
            </p:cNvPr>
            <p:cNvSpPr/>
            <p:nvPr/>
          </p:nvSpPr>
          <p:spPr>
            <a:xfrm>
              <a:off x="2688115" y="1799596"/>
              <a:ext cx="1710203" cy="734284"/>
            </a:xfrm>
            <a:prstGeom prst="roundRect">
              <a:avLst/>
            </a:prstGeom>
            <a:noFill/>
            <a:ln w="28575">
              <a:solidFill>
                <a:srgbClr val="FAA4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0C3CA9B-C9BD-3312-9144-E4F6F2BCE6BE}"/>
                </a:ext>
              </a:extLst>
            </p:cNvPr>
            <p:cNvSpPr txBox="1"/>
            <p:nvPr/>
          </p:nvSpPr>
          <p:spPr>
            <a:xfrm>
              <a:off x="2714168" y="1842920"/>
              <a:ext cx="16378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转换矩阵</a:t>
              </a:r>
              <a:endPara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初始化</a:t>
              </a:r>
              <a:endPara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2020F8FD-9ECA-8700-2CA2-C6033DADDCE5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6228490" y="2862451"/>
            <a:ext cx="380919" cy="653"/>
          </a:xfrm>
          <a:prstGeom prst="straightConnector1">
            <a:avLst/>
          </a:prstGeom>
          <a:ln w="28575">
            <a:solidFill>
              <a:srgbClr val="FAA41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94C029DD-3855-6FA7-7256-1A638B3CA4C6}"/>
              </a:ext>
            </a:extLst>
          </p:cNvPr>
          <p:cNvGrpSpPr/>
          <p:nvPr/>
        </p:nvGrpSpPr>
        <p:grpSpPr>
          <a:xfrm>
            <a:off x="6609409" y="3596082"/>
            <a:ext cx="1710203" cy="734284"/>
            <a:chOff x="2688115" y="1799596"/>
            <a:chExt cx="1710203" cy="734284"/>
          </a:xfrm>
        </p:grpSpPr>
        <p:sp>
          <p:nvSpPr>
            <p:cNvPr id="35" name="圆角矩形 34">
              <a:extLst>
                <a:ext uri="{FF2B5EF4-FFF2-40B4-BE49-F238E27FC236}">
                  <a16:creationId xmlns:a16="http://schemas.microsoft.com/office/drawing/2014/main" id="{B44FFBC7-89A7-BFEC-75B0-96AE76FD6CC1}"/>
                </a:ext>
              </a:extLst>
            </p:cNvPr>
            <p:cNvSpPr/>
            <p:nvPr/>
          </p:nvSpPr>
          <p:spPr>
            <a:xfrm>
              <a:off x="2688115" y="1799596"/>
              <a:ext cx="1710203" cy="734284"/>
            </a:xfrm>
            <a:prstGeom prst="roundRect">
              <a:avLst/>
            </a:prstGeom>
            <a:noFill/>
            <a:ln w="28575">
              <a:solidFill>
                <a:srgbClr val="FAA4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DF1B6CE-7207-1034-3262-B6B31890858C}"/>
                </a:ext>
              </a:extLst>
            </p:cNvPr>
            <p:cNvSpPr txBox="1"/>
            <p:nvPr/>
          </p:nvSpPr>
          <p:spPr>
            <a:xfrm>
              <a:off x="2714168" y="1842920"/>
              <a:ext cx="16378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有效性</a:t>
              </a:r>
              <a:endPara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检验</a:t>
              </a:r>
              <a:endPara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A3075BF-26EA-E769-66AB-323EF4D615C8}"/>
              </a:ext>
            </a:extLst>
          </p:cNvPr>
          <p:cNvGrpSpPr/>
          <p:nvPr/>
        </p:nvGrpSpPr>
        <p:grpSpPr>
          <a:xfrm>
            <a:off x="8700530" y="2503450"/>
            <a:ext cx="1710203" cy="734284"/>
            <a:chOff x="2688115" y="1799596"/>
            <a:chExt cx="1710203" cy="734284"/>
          </a:xfrm>
        </p:grpSpPr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5C791B13-4B5A-420D-40CD-E6EFF8DA2EF5}"/>
                </a:ext>
              </a:extLst>
            </p:cNvPr>
            <p:cNvSpPr/>
            <p:nvPr/>
          </p:nvSpPr>
          <p:spPr>
            <a:xfrm>
              <a:off x="2688115" y="1799596"/>
              <a:ext cx="1710203" cy="734284"/>
            </a:xfrm>
            <a:prstGeom prst="roundRect">
              <a:avLst/>
            </a:prstGeom>
            <a:noFill/>
            <a:ln w="28575">
              <a:solidFill>
                <a:srgbClr val="FAA4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D78440D0-B30E-E800-F900-D9D69F0484F1}"/>
                </a:ext>
              </a:extLst>
            </p:cNvPr>
            <p:cNvSpPr txBox="1"/>
            <p:nvPr/>
          </p:nvSpPr>
          <p:spPr>
            <a:xfrm>
              <a:off x="2714168" y="1842920"/>
              <a:ext cx="16378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紧耦合</a:t>
              </a:r>
              <a:endPara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优化</a:t>
              </a:r>
              <a:endPara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6FB45A44-3BDA-360C-BE5A-D78D462FFDAF}"/>
              </a:ext>
            </a:extLst>
          </p:cNvPr>
          <p:cNvCxnSpPr>
            <a:cxnSpLocks/>
            <a:stCxn id="29" idx="2"/>
            <a:endCxn id="35" idx="0"/>
          </p:cNvCxnSpPr>
          <p:nvPr/>
        </p:nvCxnSpPr>
        <p:spPr>
          <a:xfrm>
            <a:off x="7464511" y="3229593"/>
            <a:ext cx="0" cy="366489"/>
          </a:xfrm>
          <a:prstGeom prst="straightConnector1">
            <a:avLst/>
          </a:prstGeom>
          <a:ln w="28575">
            <a:solidFill>
              <a:srgbClr val="FAA41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肘形连接符 43">
            <a:extLst>
              <a:ext uri="{FF2B5EF4-FFF2-40B4-BE49-F238E27FC236}">
                <a16:creationId xmlns:a16="http://schemas.microsoft.com/office/drawing/2014/main" id="{BC01B1EB-9905-5804-95B3-16EC7831F5DB}"/>
              </a:ext>
            </a:extLst>
          </p:cNvPr>
          <p:cNvCxnSpPr>
            <a:cxnSpLocks/>
            <a:stCxn id="90" idx="3"/>
            <a:endCxn id="30" idx="1"/>
          </p:cNvCxnSpPr>
          <p:nvPr/>
        </p:nvCxnSpPr>
        <p:spPr>
          <a:xfrm flipV="1">
            <a:off x="3832575" y="2861799"/>
            <a:ext cx="2802887" cy="1108912"/>
          </a:xfrm>
          <a:prstGeom prst="bentConnector3">
            <a:avLst>
              <a:gd name="adj1" fmla="val 90485"/>
            </a:avLst>
          </a:prstGeom>
          <a:ln w="28575">
            <a:solidFill>
              <a:srgbClr val="84BA42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肘形连接符 47">
            <a:extLst>
              <a:ext uri="{FF2B5EF4-FFF2-40B4-BE49-F238E27FC236}">
                <a16:creationId xmlns:a16="http://schemas.microsoft.com/office/drawing/2014/main" id="{8D60FEF8-D951-0D33-BE05-7E7AFFF42ED0}"/>
              </a:ext>
            </a:extLst>
          </p:cNvPr>
          <p:cNvCxnSpPr>
            <a:cxnSpLocks/>
            <a:stCxn id="35" idx="3"/>
            <a:endCxn id="39" idx="1"/>
          </p:cNvCxnSpPr>
          <p:nvPr/>
        </p:nvCxnSpPr>
        <p:spPr>
          <a:xfrm flipV="1">
            <a:off x="8319612" y="2869940"/>
            <a:ext cx="406971" cy="1093284"/>
          </a:xfrm>
          <a:prstGeom prst="bentConnector3">
            <a:avLst>
              <a:gd name="adj1" fmla="val 50000"/>
            </a:avLst>
          </a:prstGeom>
          <a:ln w="28575">
            <a:solidFill>
              <a:srgbClr val="FAA41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9A2661F-01FD-A677-0257-C0762151EC0F}"/>
              </a:ext>
            </a:extLst>
          </p:cNvPr>
          <p:cNvGrpSpPr/>
          <p:nvPr/>
        </p:nvGrpSpPr>
        <p:grpSpPr>
          <a:xfrm>
            <a:off x="8700529" y="3591829"/>
            <a:ext cx="1710203" cy="734284"/>
            <a:chOff x="2688115" y="1799596"/>
            <a:chExt cx="1710203" cy="734284"/>
          </a:xfrm>
        </p:grpSpPr>
        <p:sp>
          <p:nvSpPr>
            <p:cNvPr id="52" name="圆角矩形 51">
              <a:extLst>
                <a:ext uri="{FF2B5EF4-FFF2-40B4-BE49-F238E27FC236}">
                  <a16:creationId xmlns:a16="http://schemas.microsoft.com/office/drawing/2014/main" id="{A3EDE770-30D3-32B8-0057-44EE8C0DB462}"/>
                </a:ext>
              </a:extLst>
            </p:cNvPr>
            <p:cNvSpPr/>
            <p:nvPr/>
          </p:nvSpPr>
          <p:spPr>
            <a:xfrm>
              <a:off x="2688115" y="1799596"/>
              <a:ext cx="1710203" cy="734284"/>
            </a:xfrm>
            <a:prstGeom prst="roundRect">
              <a:avLst/>
            </a:prstGeom>
            <a:noFill/>
            <a:ln w="28575">
              <a:solidFill>
                <a:srgbClr val="FAA41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3B7C0BB9-6FFA-9952-D7E1-EC1205688B74}"/>
                </a:ext>
              </a:extLst>
            </p:cNvPr>
            <p:cNvSpPr txBox="1"/>
            <p:nvPr/>
          </p:nvSpPr>
          <p:spPr>
            <a:xfrm>
              <a:off x="2714168" y="1842920"/>
              <a:ext cx="16378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转换矩阵</a:t>
              </a:r>
              <a:endPara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dirty="0"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更新</a:t>
              </a:r>
              <a:endParaRPr kumimoji="1" lang="en-US" altLang="zh-CN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4" name="肘形连接符 53">
            <a:extLst>
              <a:ext uri="{FF2B5EF4-FFF2-40B4-BE49-F238E27FC236}">
                <a16:creationId xmlns:a16="http://schemas.microsoft.com/office/drawing/2014/main" id="{CDD1CD39-4C51-887E-2348-18E7919105F2}"/>
              </a:ext>
            </a:extLst>
          </p:cNvPr>
          <p:cNvCxnSpPr>
            <a:cxnSpLocks/>
            <a:stCxn id="90" idx="3"/>
            <a:endCxn id="14" idx="2"/>
          </p:cNvCxnSpPr>
          <p:nvPr/>
        </p:nvCxnSpPr>
        <p:spPr>
          <a:xfrm flipV="1">
            <a:off x="3832575" y="3230246"/>
            <a:ext cx="1540814" cy="740465"/>
          </a:xfrm>
          <a:prstGeom prst="bentConnector2">
            <a:avLst/>
          </a:prstGeom>
          <a:ln w="28575">
            <a:solidFill>
              <a:srgbClr val="84BA42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CAC46EE9-4783-25CC-4A02-2A5B6A3D543A}"/>
              </a:ext>
            </a:extLst>
          </p:cNvPr>
          <p:cNvCxnSpPr>
            <a:cxnSpLocks/>
            <a:stCxn id="38" idx="2"/>
            <a:endCxn id="52" idx="0"/>
          </p:cNvCxnSpPr>
          <p:nvPr/>
        </p:nvCxnSpPr>
        <p:spPr>
          <a:xfrm flipH="1">
            <a:off x="9555631" y="3237734"/>
            <a:ext cx="1" cy="354095"/>
          </a:xfrm>
          <a:prstGeom prst="straightConnector1">
            <a:avLst/>
          </a:prstGeom>
          <a:ln w="28575">
            <a:solidFill>
              <a:srgbClr val="FAA419"/>
            </a:solidFill>
            <a:prstDash val="dash"/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661B767-9329-8CFC-44BB-F0046A7FC402}"/>
              </a:ext>
            </a:extLst>
          </p:cNvPr>
          <p:cNvSpPr txBox="1"/>
          <p:nvPr/>
        </p:nvSpPr>
        <p:spPr>
          <a:xfrm>
            <a:off x="7454406" y="3212899"/>
            <a:ext cx="8008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rgbClr val="FAA41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success</a:t>
            </a:r>
            <a:endParaRPr kumimoji="1" lang="zh-CN" altLang="en-US" sz="1600" dirty="0">
              <a:solidFill>
                <a:srgbClr val="FAA41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52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3BF1CEDA-F67F-F25F-466F-6BC4C1FE4B51}"/>
              </a:ext>
            </a:extLst>
          </p:cNvPr>
          <p:cNvSpPr/>
          <p:nvPr/>
        </p:nvSpPr>
        <p:spPr>
          <a:xfrm>
            <a:off x="828790" y="1117448"/>
            <a:ext cx="1732547" cy="2029924"/>
          </a:xfrm>
          <a:prstGeom prst="roundRect">
            <a:avLst>
              <a:gd name="adj" fmla="val 1111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FE09674-F537-3D68-BD76-7F6F6E1F5218}"/>
              </a:ext>
            </a:extLst>
          </p:cNvPr>
          <p:cNvGrpSpPr>
            <a:grpSpLocks noChangeAspect="1"/>
          </p:cNvGrpSpPr>
          <p:nvPr/>
        </p:nvGrpSpPr>
        <p:grpSpPr>
          <a:xfrm>
            <a:off x="907667" y="1348280"/>
            <a:ext cx="1574792" cy="665123"/>
            <a:chOff x="3081464" y="1385159"/>
            <a:chExt cx="1091772" cy="398761"/>
          </a:xfrm>
        </p:grpSpPr>
        <p:pic>
          <p:nvPicPr>
            <p:cNvPr id="6" name="图片 5" descr="公路上的汽车&#10;&#10;描述已自动生成">
              <a:extLst>
                <a:ext uri="{FF2B5EF4-FFF2-40B4-BE49-F238E27FC236}">
                  <a16:creationId xmlns:a16="http://schemas.microsoft.com/office/drawing/2014/main" id="{8FBCD457-C58E-1FF9-5C4E-6C3F3DB67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1074" y="1385159"/>
              <a:ext cx="982162" cy="29781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27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7" name="图片 6" descr="路上行驶&#10;&#10;描述已自动生成">
              <a:extLst>
                <a:ext uri="{FF2B5EF4-FFF2-40B4-BE49-F238E27FC236}">
                  <a16:creationId xmlns:a16="http://schemas.microsoft.com/office/drawing/2014/main" id="{A5B2D23A-D2F9-0D15-7CAA-19F22A721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269" y="1422205"/>
              <a:ext cx="982162" cy="29641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noFill/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8" name="图片 7" descr="房子前的汽车&#10;&#10;描述已自动生成">
              <a:extLst>
                <a:ext uri="{FF2B5EF4-FFF2-40B4-BE49-F238E27FC236}">
                  <a16:creationId xmlns:a16="http://schemas.microsoft.com/office/drawing/2014/main" id="{30C183BC-F4EE-7CAB-8756-8D97386DF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1464" y="1486103"/>
              <a:ext cx="982162" cy="29781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EB3F740-96FF-DD13-918B-7B6AE0684B29}"/>
              </a:ext>
            </a:extLst>
          </p:cNvPr>
          <p:cNvGrpSpPr/>
          <p:nvPr/>
        </p:nvGrpSpPr>
        <p:grpSpPr>
          <a:xfrm>
            <a:off x="815622" y="2423305"/>
            <a:ext cx="1758882" cy="664004"/>
            <a:chOff x="3437998" y="2483595"/>
            <a:chExt cx="1758882" cy="664004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80206C1C-7B0D-3DF6-7228-7073BEE0470F}"/>
                </a:ext>
              </a:extLst>
            </p:cNvPr>
            <p:cNvGrpSpPr/>
            <p:nvPr/>
          </p:nvGrpSpPr>
          <p:grpSpPr>
            <a:xfrm>
              <a:off x="3437998" y="2483595"/>
              <a:ext cx="956811" cy="664004"/>
              <a:chOff x="3045121" y="1555658"/>
              <a:chExt cx="956811" cy="664004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8067CEA4-729E-C4B2-94D1-35655636BCC2}"/>
                  </a:ext>
                </a:extLst>
              </p:cNvPr>
              <p:cNvGrpSpPr/>
              <p:nvPr/>
            </p:nvGrpSpPr>
            <p:grpSpPr>
              <a:xfrm>
                <a:off x="3274994" y="1575818"/>
                <a:ext cx="506231" cy="472988"/>
                <a:chOff x="3396207" y="1408466"/>
                <a:chExt cx="506231" cy="472988"/>
              </a:xfrm>
            </p:grpSpPr>
            <p:cxnSp>
              <p:nvCxnSpPr>
                <p:cNvPr id="27" name="直线箭头连接符 26">
                  <a:extLst>
                    <a:ext uri="{FF2B5EF4-FFF2-40B4-BE49-F238E27FC236}">
                      <a16:creationId xmlns:a16="http://schemas.microsoft.com/office/drawing/2014/main" id="{15335DEC-5E36-5F1C-1EC5-20356FFC81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396207" y="1728866"/>
                  <a:ext cx="186442" cy="152588"/>
                </a:xfrm>
                <a:prstGeom prst="straightConnector1">
                  <a:avLst/>
                </a:prstGeom>
                <a:ln w="12700">
                  <a:solidFill>
                    <a:srgbClr val="C82423"/>
                  </a:solidFill>
                  <a:headEnd w="med" len="sm"/>
                  <a:tailEnd type="triangle" w="med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线箭头连接符 27">
                  <a:extLst>
                    <a:ext uri="{FF2B5EF4-FFF2-40B4-BE49-F238E27FC236}">
                      <a16:creationId xmlns:a16="http://schemas.microsoft.com/office/drawing/2014/main" id="{E683F9B7-EBA5-E543-2B6E-8828CD2628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582649" y="1728866"/>
                  <a:ext cx="319789" cy="0"/>
                </a:xfrm>
                <a:prstGeom prst="straightConnector1">
                  <a:avLst/>
                </a:prstGeom>
                <a:ln w="12700">
                  <a:solidFill>
                    <a:srgbClr val="84BA42"/>
                  </a:solidFill>
                  <a:headEnd w="med" len="sm"/>
                  <a:tailEnd type="triangle" w="med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直线箭头连接符 28">
                  <a:extLst>
                    <a:ext uri="{FF2B5EF4-FFF2-40B4-BE49-F238E27FC236}">
                      <a16:creationId xmlns:a16="http://schemas.microsoft.com/office/drawing/2014/main" id="{5CCF87B7-E9B6-F9C6-1377-75683861C6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82649" y="1408466"/>
                  <a:ext cx="0" cy="320400"/>
                </a:xfrm>
                <a:prstGeom prst="straightConnector1">
                  <a:avLst/>
                </a:prstGeom>
                <a:ln w="12700">
                  <a:solidFill>
                    <a:srgbClr val="0070C0"/>
                  </a:solidFill>
                  <a:headEnd w="med" len="sm"/>
                  <a:tailEnd type="triangle" w="med" len="sm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弧 29">
                  <a:extLst>
                    <a:ext uri="{FF2B5EF4-FFF2-40B4-BE49-F238E27FC236}">
                      <a16:creationId xmlns:a16="http://schemas.microsoft.com/office/drawing/2014/main" id="{8DF73E5F-DB1C-FCF2-BBD0-7BD473739C87}"/>
                    </a:ext>
                  </a:extLst>
                </p:cNvPr>
                <p:cNvSpPr/>
                <p:nvPr/>
              </p:nvSpPr>
              <p:spPr>
                <a:xfrm rot="10800000">
                  <a:off x="3688543" y="1676557"/>
                  <a:ext cx="108000" cy="108000"/>
                </a:xfrm>
                <a:prstGeom prst="arc">
                  <a:avLst>
                    <a:gd name="adj1" fmla="val 11349505"/>
                    <a:gd name="adj2" fmla="val 8398672"/>
                  </a:avLst>
                </a:prstGeom>
                <a:ln w="6350">
                  <a:solidFill>
                    <a:srgbClr val="84BA42"/>
                  </a:solidFill>
                  <a:headEnd type="triangle" w="sm" len="sm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1" name="弧 30">
                  <a:extLst>
                    <a:ext uri="{FF2B5EF4-FFF2-40B4-BE49-F238E27FC236}">
                      <a16:creationId xmlns:a16="http://schemas.microsoft.com/office/drawing/2014/main" id="{B6875DAC-9514-89B9-A621-420F2FA9A97F}"/>
                    </a:ext>
                  </a:extLst>
                </p:cNvPr>
                <p:cNvSpPr/>
                <p:nvPr/>
              </p:nvSpPr>
              <p:spPr>
                <a:xfrm rot="10800000">
                  <a:off x="3535171" y="1530209"/>
                  <a:ext cx="108000" cy="108000"/>
                </a:xfrm>
                <a:prstGeom prst="arc">
                  <a:avLst>
                    <a:gd name="adj1" fmla="val 6812448"/>
                    <a:gd name="adj2" fmla="val 2923823"/>
                  </a:avLst>
                </a:prstGeom>
                <a:ln w="6350">
                  <a:headEnd type="triangle" w="sm" len="sm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32" name="弧 31">
                  <a:extLst>
                    <a:ext uri="{FF2B5EF4-FFF2-40B4-BE49-F238E27FC236}">
                      <a16:creationId xmlns:a16="http://schemas.microsoft.com/office/drawing/2014/main" id="{DE70BEA8-A1CB-E38E-2D33-0CD51A91B6BC}"/>
                    </a:ext>
                  </a:extLst>
                </p:cNvPr>
                <p:cNvSpPr/>
                <p:nvPr/>
              </p:nvSpPr>
              <p:spPr>
                <a:xfrm rot="19051103">
                  <a:off x="3458877" y="1728866"/>
                  <a:ext cx="108000" cy="108000"/>
                </a:xfrm>
                <a:prstGeom prst="arc">
                  <a:avLst>
                    <a:gd name="adj1" fmla="val 11349505"/>
                    <a:gd name="adj2" fmla="val 8398672"/>
                  </a:avLst>
                </a:prstGeom>
                <a:ln w="6350">
                  <a:solidFill>
                    <a:srgbClr val="C82423"/>
                  </a:solidFill>
                  <a:headEnd type="triangle" w="sm" len="sm"/>
                  <a:tailEnd type="none" w="med" len="med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7D459F1-D710-564C-238A-CF747502FFED}"/>
                  </a:ext>
                </a:extLst>
              </p:cNvPr>
              <p:cNvSpPr txBox="1"/>
              <p:nvPr/>
            </p:nvSpPr>
            <p:spPr>
              <a:xfrm>
                <a:off x="3461436" y="1555658"/>
                <a:ext cx="484716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Gyro</a:t>
                </a:r>
                <a:r>
                  <a:rPr kumimoji="1" lang="zh-CN" altLang="en-US" sz="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endParaRPr kumimoji="1" lang="zh-CN" altLang="en-US" sz="8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DA147642-CD2A-A482-121C-013D502EF617}"/>
                  </a:ext>
                </a:extLst>
              </p:cNvPr>
              <p:cNvSpPr txBox="1"/>
              <p:nvPr/>
            </p:nvSpPr>
            <p:spPr>
              <a:xfrm>
                <a:off x="3461435" y="1901725"/>
                <a:ext cx="54049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800" dirty="0">
                    <a:solidFill>
                      <a:srgbClr val="84BA4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Gyro</a:t>
                </a:r>
                <a:r>
                  <a:rPr kumimoji="1" lang="zh-CN" altLang="en-US" sz="800" dirty="0">
                    <a:solidFill>
                      <a:srgbClr val="84BA4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800" dirty="0">
                    <a:solidFill>
                      <a:srgbClr val="84BA4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kumimoji="1" lang="zh-CN" altLang="en-US" sz="800" dirty="0">
                  <a:solidFill>
                    <a:srgbClr val="84BA4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003F0C3D-4721-E32A-403A-491AE6A221B8}"/>
                  </a:ext>
                </a:extLst>
              </p:cNvPr>
              <p:cNvSpPr txBox="1"/>
              <p:nvPr/>
            </p:nvSpPr>
            <p:spPr>
              <a:xfrm>
                <a:off x="3045121" y="2004218"/>
                <a:ext cx="54049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800" dirty="0">
                    <a:solidFill>
                      <a:srgbClr val="C8242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Gyro</a:t>
                </a:r>
                <a:r>
                  <a:rPr kumimoji="1" lang="zh-CN" altLang="en-US" sz="800" dirty="0">
                    <a:solidFill>
                      <a:srgbClr val="C8242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800" dirty="0">
                    <a:solidFill>
                      <a:srgbClr val="C8242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endParaRPr kumimoji="1" lang="zh-CN" altLang="en-US" sz="800" dirty="0">
                  <a:solidFill>
                    <a:srgbClr val="C8242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D1C0DA5-A9D2-C211-7879-01AD343329AB}"/>
                </a:ext>
              </a:extLst>
            </p:cNvPr>
            <p:cNvGrpSpPr/>
            <p:nvPr/>
          </p:nvGrpSpPr>
          <p:grpSpPr>
            <a:xfrm>
              <a:off x="4240069" y="2483595"/>
              <a:ext cx="956811" cy="664004"/>
              <a:chOff x="3335146" y="1415379"/>
              <a:chExt cx="956811" cy="664004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3DAC3658-87C0-4AAF-2FF8-E46ADFB526F2}"/>
                  </a:ext>
                </a:extLst>
              </p:cNvPr>
              <p:cNvGrpSpPr/>
              <p:nvPr/>
            </p:nvGrpSpPr>
            <p:grpSpPr>
              <a:xfrm>
                <a:off x="3335146" y="1415379"/>
                <a:ext cx="956811" cy="664004"/>
                <a:chOff x="3045121" y="1555658"/>
                <a:chExt cx="956811" cy="664004"/>
              </a:xfrm>
            </p:grpSpPr>
            <p:grpSp>
              <p:nvGrpSpPr>
                <p:cNvPr id="16" name="组合 15">
                  <a:extLst>
                    <a:ext uri="{FF2B5EF4-FFF2-40B4-BE49-F238E27FC236}">
                      <a16:creationId xmlns:a16="http://schemas.microsoft.com/office/drawing/2014/main" id="{70B60CD0-F469-B888-4B84-09DB1B5A7C2C}"/>
                    </a:ext>
                  </a:extLst>
                </p:cNvPr>
                <p:cNvGrpSpPr/>
                <p:nvPr/>
              </p:nvGrpSpPr>
              <p:grpSpPr>
                <a:xfrm>
                  <a:off x="3274994" y="1575818"/>
                  <a:ext cx="506231" cy="472988"/>
                  <a:chOff x="3396207" y="1408466"/>
                  <a:chExt cx="506231" cy="472988"/>
                </a:xfrm>
              </p:grpSpPr>
              <p:cxnSp>
                <p:nvCxnSpPr>
                  <p:cNvPr id="20" name="直线箭头连接符 19">
                    <a:extLst>
                      <a:ext uri="{FF2B5EF4-FFF2-40B4-BE49-F238E27FC236}">
                        <a16:creationId xmlns:a16="http://schemas.microsoft.com/office/drawing/2014/main" id="{F155E792-2E58-D3E0-1C70-88D34C2EF3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396207" y="1728866"/>
                    <a:ext cx="186442" cy="152588"/>
                  </a:xfrm>
                  <a:prstGeom prst="straightConnector1">
                    <a:avLst/>
                  </a:prstGeom>
                  <a:ln w="12700">
                    <a:solidFill>
                      <a:srgbClr val="C82423"/>
                    </a:solidFill>
                    <a:headEnd w="med" len="sm"/>
                    <a:tailEnd type="triangle" w="med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直线箭头连接符 20">
                    <a:extLst>
                      <a:ext uri="{FF2B5EF4-FFF2-40B4-BE49-F238E27FC236}">
                        <a16:creationId xmlns:a16="http://schemas.microsoft.com/office/drawing/2014/main" id="{2E71D1AD-6FE1-7131-39C7-DAA2EF0A49C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82649" y="1728866"/>
                    <a:ext cx="319789" cy="0"/>
                  </a:xfrm>
                  <a:prstGeom prst="straightConnector1">
                    <a:avLst/>
                  </a:prstGeom>
                  <a:ln w="12700">
                    <a:solidFill>
                      <a:srgbClr val="84BA42"/>
                    </a:solidFill>
                    <a:headEnd w="med" len="sm"/>
                    <a:tailEnd type="triangle" w="med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" name="直线箭头连接符 21">
                    <a:extLst>
                      <a:ext uri="{FF2B5EF4-FFF2-40B4-BE49-F238E27FC236}">
                        <a16:creationId xmlns:a16="http://schemas.microsoft.com/office/drawing/2014/main" id="{28DCCB9A-1FC0-3A03-7A9C-52675D6C09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3582649" y="1408466"/>
                    <a:ext cx="0" cy="320400"/>
                  </a:xfrm>
                  <a:prstGeom prst="straightConnector1">
                    <a:avLst/>
                  </a:prstGeom>
                  <a:ln w="12700">
                    <a:solidFill>
                      <a:srgbClr val="0070C0"/>
                    </a:solidFill>
                    <a:headEnd w="med" len="sm"/>
                    <a:tailEnd type="triangle" w="med" len="sm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" name="文本框 16">
                  <a:extLst>
                    <a:ext uri="{FF2B5EF4-FFF2-40B4-BE49-F238E27FC236}">
                      <a16:creationId xmlns:a16="http://schemas.microsoft.com/office/drawing/2014/main" id="{20E88BB1-6C2F-7E52-65A6-4B7B8FC9B17D}"/>
                    </a:ext>
                  </a:extLst>
                </p:cNvPr>
                <p:cNvSpPr txBox="1"/>
                <p:nvPr/>
              </p:nvSpPr>
              <p:spPr>
                <a:xfrm>
                  <a:off x="3461436" y="1555658"/>
                  <a:ext cx="484716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800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Acc</a:t>
                  </a:r>
                  <a:r>
                    <a:rPr kumimoji="1" lang="zh-CN" altLang="en-US" sz="800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1" lang="en-US" altLang="zh-CN" sz="800" dirty="0">
                      <a:solidFill>
                        <a:srgbClr val="0070C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Z</a:t>
                  </a:r>
                  <a:endParaRPr kumimoji="1" lang="zh-CN" altLang="en-US" sz="8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8" name="文本框 17">
                  <a:extLst>
                    <a:ext uri="{FF2B5EF4-FFF2-40B4-BE49-F238E27FC236}">
                      <a16:creationId xmlns:a16="http://schemas.microsoft.com/office/drawing/2014/main" id="{4D9E5A47-B872-A79C-42DF-71801E83DA7C}"/>
                    </a:ext>
                  </a:extLst>
                </p:cNvPr>
                <p:cNvSpPr txBox="1"/>
                <p:nvPr/>
              </p:nvSpPr>
              <p:spPr>
                <a:xfrm>
                  <a:off x="3461435" y="1901725"/>
                  <a:ext cx="54049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800" dirty="0">
                      <a:solidFill>
                        <a:srgbClr val="84BA4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Acc</a:t>
                  </a:r>
                  <a:r>
                    <a:rPr kumimoji="1" lang="zh-CN" altLang="en-US" sz="800" dirty="0">
                      <a:solidFill>
                        <a:srgbClr val="84BA4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1" lang="en-US" altLang="zh-CN" sz="800" dirty="0">
                      <a:solidFill>
                        <a:srgbClr val="84BA4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Y</a:t>
                  </a:r>
                  <a:endParaRPr kumimoji="1" lang="zh-CN" altLang="en-US" sz="800" dirty="0">
                    <a:solidFill>
                      <a:srgbClr val="84BA4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9" name="文本框 18">
                  <a:extLst>
                    <a:ext uri="{FF2B5EF4-FFF2-40B4-BE49-F238E27FC236}">
                      <a16:creationId xmlns:a16="http://schemas.microsoft.com/office/drawing/2014/main" id="{D451C765-7746-E439-FF16-8A801B247302}"/>
                    </a:ext>
                  </a:extLst>
                </p:cNvPr>
                <p:cNvSpPr txBox="1"/>
                <p:nvPr/>
              </p:nvSpPr>
              <p:spPr>
                <a:xfrm>
                  <a:off x="3045121" y="2004218"/>
                  <a:ext cx="540497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CN" sz="800" dirty="0">
                      <a:solidFill>
                        <a:srgbClr val="C82423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Acc</a:t>
                  </a:r>
                  <a:r>
                    <a:rPr kumimoji="1" lang="zh-CN" altLang="en-US" sz="800" dirty="0">
                      <a:solidFill>
                        <a:srgbClr val="C82423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kumimoji="1" lang="en-US" altLang="zh-CN" sz="800" dirty="0">
                      <a:solidFill>
                        <a:srgbClr val="C82423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endParaRPr kumimoji="1" lang="zh-CN" altLang="en-US" sz="800" dirty="0">
                    <a:solidFill>
                      <a:srgbClr val="C8242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5877CB9-B31D-141A-FB3D-FF16623AADA5}"/>
                  </a:ext>
                </a:extLst>
              </p:cNvPr>
              <p:cNvSpPr/>
              <p:nvPr/>
            </p:nvSpPr>
            <p:spPr>
              <a:xfrm rot="19247510">
                <a:off x="3643589" y="1788461"/>
                <a:ext cx="72000" cy="72000"/>
              </a:xfrm>
              <a:prstGeom prst="rect">
                <a:avLst/>
              </a:prstGeom>
              <a:solidFill>
                <a:srgbClr val="C824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E783F267-7006-4DC2-80CE-B0C313D46307}"/>
                  </a:ext>
                </a:extLst>
              </p:cNvPr>
              <p:cNvSpPr/>
              <p:nvPr/>
            </p:nvSpPr>
            <p:spPr>
              <a:xfrm>
                <a:off x="3862924" y="1726628"/>
                <a:ext cx="72000" cy="72000"/>
              </a:xfrm>
              <a:prstGeom prst="rect">
                <a:avLst/>
              </a:prstGeom>
              <a:solidFill>
                <a:srgbClr val="84BA4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9ED0C33-DF2D-19DC-2645-6135042B4CAF}"/>
                  </a:ext>
                </a:extLst>
              </p:cNvPr>
              <p:cNvSpPr/>
              <p:nvPr/>
            </p:nvSpPr>
            <p:spPr>
              <a:xfrm>
                <a:off x="3715460" y="1600329"/>
                <a:ext cx="72000" cy="720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85E64701-369E-9B36-CDAD-C9BF2AC0BA47}"/>
              </a:ext>
            </a:extLst>
          </p:cNvPr>
          <p:cNvSpPr txBox="1"/>
          <p:nvPr/>
        </p:nvSpPr>
        <p:spPr>
          <a:xfrm>
            <a:off x="1300427" y="2132410"/>
            <a:ext cx="789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惯性信息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F3B9ABD-BBA4-1CB5-F3EB-7845E72FB82E}"/>
              </a:ext>
            </a:extLst>
          </p:cNvPr>
          <p:cNvSpPr txBox="1"/>
          <p:nvPr/>
        </p:nvSpPr>
        <p:spPr>
          <a:xfrm>
            <a:off x="1300427" y="1117448"/>
            <a:ext cx="789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图像信息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449249F6-118E-5A7A-A3BB-1782D14FB1C7}"/>
              </a:ext>
            </a:extLst>
          </p:cNvPr>
          <p:cNvSpPr/>
          <p:nvPr/>
        </p:nvSpPr>
        <p:spPr>
          <a:xfrm>
            <a:off x="837213" y="3352954"/>
            <a:ext cx="1758882" cy="689932"/>
          </a:xfrm>
          <a:prstGeom prst="roundRect">
            <a:avLst>
              <a:gd name="adj" fmla="val 13243"/>
            </a:avLst>
          </a:prstGeom>
          <a:noFill/>
          <a:ln w="38100">
            <a:solidFill>
              <a:srgbClr val="84BA42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BFFA0A9D-4434-77EE-9477-489F7D92CF3D}"/>
              </a:ext>
            </a:extLst>
          </p:cNvPr>
          <p:cNvGrpSpPr/>
          <p:nvPr/>
        </p:nvGrpSpPr>
        <p:grpSpPr>
          <a:xfrm>
            <a:off x="1075630" y="3320399"/>
            <a:ext cx="1282045" cy="369332"/>
            <a:chOff x="6381187" y="3484040"/>
            <a:chExt cx="1771305" cy="369332"/>
          </a:xfrm>
          <a:solidFill>
            <a:srgbClr val="84BA42"/>
          </a:solidFill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BD7B1BBA-D027-A93D-7159-3A4C2CF4BF9D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  <a:grpFill/>
          </p:grpSpPr>
          <p:sp>
            <p:nvSpPr>
              <p:cNvPr id="40" name="圆角矩形 39">
                <a:extLst>
                  <a:ext uri="{FF2B5EF4-FFF2-40B4-BE49-F238E27FC236}">
                    <a16:creationId xmlns:a16="http://schemas.microsoft.com/office/drawing/2014/main" id="{9D74CE85-85FA-684C-8279-BD1BA4EDDBA7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C9B8CBAD-7459-BB41-2E3F-05D3671BCC88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3E7E508-ED31-E9BF-AB9B-565646DB3397}"/>
                </a:ext>
              </a:extLst>
            </p:cNvPr>
            <p:cNvSpPr txBox="1"/>
            <p:nvPr/>
          </p:nvSpPr>
          <p:spPr>
            <a:xfrm>
              <a:off x="7100579" y="3484040"/>
              <a:ext cx="33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VIO</a:t>
              </a:r>
              <a:endParaRPr kumimoji="1"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83" name="下箭头 82">
            <a:extLst>
              <a:ext uri="{FF2B5EF4-FFF2-40B4-BE49-F238E27FC236}">
                <a16:creationId xmlns:a16="http://schemas.microsoft.com/office/drawing/2014/main" id="{704F4DE8-FD87-E020-AD0A-52FC60996E10}"/>
              </a:ext>
            </a:extLst>
          </p:cNvPr>
          <p:cNvSpPr/>
          <p:nvPr/>
        </p:nvSpPr>
        <p:spPr>
          <a:xfrm>
            <a:off x="1458557" y="3103708"/>
            <a:ext cx="452927" cy="282748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圆角矩形 101">
            <a:extLst>
              <a:ext uri="{FF2B5EF4-FFF2-40B4-BE49-F238E27FC236}">
                <a16:creationId xmlns:a16="http://schemas.microsoft.com/office/drawing/2014/main" id="{D5D50D2A-9D24-BEEF-0ED6-00D3906AA079}"/>
              </a:ext>
            </a:extLst>
          </p:cNvPr>
          <p:cNvSpPr/>
          <p:nvPr/>
        </p:nvSpPr>
        <p:spPr>
          <a:xfrm>
            <a:off x="2911483" y="1145519"/>
            <a:ext cx="2378019" cy="2897367"/>
          </a:xfrm>
          <a:prstGeom prst="roundRect">
            <a:avLst>
              <a:gd name="adj" fmla="val 8543"/>
            </a:avLst>
          </a:prstGeom>
          <a:noFill/>
          <a:ln w="38100">
            <a:solidFill>
              <a:srgbClr val="FAA4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AA419"/>
              </a:solidFill>
            </a:endParaRP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8D6FAA77-16ED-64F2-3446-7B31CE37D36A}"/>
              </a:ext>
            </a:extLst>
          </p:cNvPr>
          <p:cNvGrpSpPr/>
          <p:nvPr/>
        </p:nvGrpSpPr>
        <p:grpSpPr>
          <a:xfrm>
            <a:off x="3130472" y="1100478"/>
            <a:ext cx="1960378" cy="369332"/>
            <a:chOff x="6381187" y="3484040"/>
            <a:chExt cx="1771305" cy="369332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BC03D81A-CC83-9B56-03B4-6DF4B5909549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</p:grpSpPr>
          <p:sp>
            <p:nvSpPr>
              <p:cNvPr id="106" name="圆角矩形 105">
                <a:extLst>
                  <a:ext uri="{FF2B5EF4-FFF2-40B4-BE49-F238E27FC236}">
                    <a16:creationId xmlns:a16="http://schemas.microsoft.com/office/drawing/2014/main" id="{3F5C79F9-F7B8-BC36-E2A5-0582D93848A7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solidFill>
                <a:srgbClr val="FAA419"/>
              </a:solidFill>
              <a:ln>
                <a:solidFill>
                  <a:srgbClr val="FAA4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07" name="矩形 106">
                <a:extLst>
                  <a:ext uri="{FF2B5EF4-FFF2-40B4-BE49-F238E27FC236}">
                    <a16:creationId xmlns:a16="http://schemas.microsoft.com/office/drawing/2014/main" id="{59F5E9AD-5FD6-4D9E-BF92-E777F11174F1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solidFill>
                <a:srgbClr val="FAA419"/>
              </a:solidFill>
              <a:ln>
                <a:solidFill>
                  <a:srgbClr val="FAA4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027BB504-FE89-81F2-D7B9-5C3F26000401}"/>
                </a:ext>
              </a:extLst>
            </p:cNvPr>
            <p:cNvSpPr txBox="1"/>
            <p:nvPr/>
          </p:nvSpPr>
          <p:spPr>
            <a:xfrm>
              <a:off x="6459042" y="3484040"/>
              <a:ext cx="16156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粗到细定位</a:t>
              </a:r>
            </a:p>
          </p:txBody>
        </p:sp>
      </p:grpSp>
      <p:sp>
        <p:nvSpPr>
          <p:cNvPr id="84" name="下箭头 83">
            <a:extLst>
              <a:ext uri="{FF2B5EF4-FFF2-40B4-BE49-F238E27FC236}">
                <a16:creationId xmlns:a16="http://schemas.microsoft.com/office/drawing/2014/main" id="{18AC64C1-4ACF-C444-E180-814DC22DC170}"/>
              </a:ext>
            </a:extLst>
          </p:cNvPr>
          <p:cNvSpPr/>
          <p:nvPr/>
        </p:nvSpPr>
        <p:spPr>
          <a:xfrm rot="16200000">
            <a:off x="2534619" y="3447372"/>
            <a:ext cx="452927" cy="484717"/>
          </a:xfrm>
          <a:prstGeom prst="downArrow">
            <a:avLst/>
          </a:prstGeom>
          <a:solidFill>
            <a:srgbClr val="84BA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下箭头 84">
            <a:extLst>
              <a:ext uri="{FF2B5EF4-FFF2-40B4-BE49-F238E27FC236}">
                <a16:creationId xmlns:a16="http://schemas.microsoft.com/office/drawing/2014/main" id="{60B6287C-8E13-6ECF-438A-DC8015EC0A67}"/>
              </a:ext>
            </a:extLst>
          </p:cNvPr>
          <p:cNvSpPr/>
          <p:nvPr/>
        </p:nvSpPr>
        <p:spPr>
          <a:xfrm rot="16200000">
            <a:off x="2534618" y="2008206"/>
            <a:ext cx="452927" cy="484717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圆角矩形 109">
            <a:extLst>
              <a:ext uri="{FF2B5EF4-FFF2-40B4-BE49-F238E27FC236}">
                <a16:creationId xmlns:a16="http://schemas.microsoft.com/office/drawing/2014/main" id="{AAC8A6E9-2F86-9AC8-A9DB-08753777676C}"/>
              </a:ext>
            </a:extLst>
          </p:cNvPr>
          <p:cNvSpPr/>
          <p:nvPr/>
        </p:nvSpPr>
        <p:spPr>
          <a:xfrm>
            <a:off x="3115849" y="1567914"/>
            <a:ext cx="1992086" cy="4886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粗粒度匹配</a:t>
            </a:r>
          </a:p>
        </p:txBody>
      </p:sp>
      <p:sp>
        <p:nvSpPr>
          <p:cNvPr id="111" name="圆角矩形 110">
            <a:extLst>
              <a:ext uri="{FF2B5EF4-FFF2-40B4-BE49-F238E27FC236}">
                <a16:creationId xmlns:a16="http://schemas.microsoft.com/office/drawing/2014/main" id="{8C63164F-0B45-EE61-C70E-004DB657E9BF}"/>
              </a:ext>
            </a:extLst>
          </p:cNvPr>
          <p:cNvSpPr/>
          <p:nvPr/>
        </p:nvSpPr>
        <p:spPr>
          <a:xfrm>
            <a:off x="3115849" y="2165991"/>
            <a:ext cx="1992086" cy="4886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细粒度匹配</a:t>
            </a:r>
          </a:p>
        </p:txBody>
      </p:sp>
      <p:sp>
        <p:nvSpPr>
          <p:cNvPr id="112" name="圆角矩形 111">
            <a:extLst>
              <a:ext uri="{FF2B5EF4-FFF2-40B4-BE49-F238E27FC236}">
                <a16:creationId xmlns:a16="http://schemas.microsoft.com/office/drawing/2014/main" id="{8EA62814-669B-0DCA-94B6-2CE5C8A554CD}"/>
              </a:ext>
            </a:extLst>
          </p:cNvPr>
          <p:cNvSpPr/>
          <p:nvPr/>
        </p:nvSpPr>
        <p:spPr>
          <a:xfrm>
            <a:off x="3115849" y="2764068"/>
            <a:ext cx="1992086" cy="4886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EPnP</a:t>
            </a:r>
            <a:r>
              <a:rPr kumimoji="1"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姿态估计</a:t>
            </a:r>
          </a:p>
        </p:txBody>
      </p:sp>
      <p:sp>
        <p:nvSpPr>
          <p:cNvPr id="113" name="圆角矩形 112">
            <a:extLst>
              <a:ext uri="{FF2B5EF4-FFF2-40B4-BE49-F238E27FC236}">
                <a16:creationId xmlns:a16="http://schemas.microsoft.com/office/drawing/2014/main" id="{12A0DB7A-CA7C-1F44-E1BD-29240AA335A0}"/>
              </a:ext>
            </a:extLst>
          </p:cNvPr>
          <p:cNvSpPr/>
          <p:nvPr/>
        </p:nvSpPr>
        <p:spPr>
          <a:xfrm>
            <a:off x="3115849" y="3362145"/>
            <a:ext cx="1992086" cy="4886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概率投票</a:t>
            </a:r>
          </a:p>
        </p:txBody>
      </p:sp>
      <p:sp>
        <p:nvSpPr>
          <p:cNvPr id="115" name="圆角矩形 114">
            <a:extLst>
              <a:ext uri="{FF2B5EF4-FFF2-40B4-BE49-F238E27FC236}">
                <a16:creationId xmlns:a16="http://schemas.microsoft.com/office/drawing/2014/main" id="{06D93647-C13D-7A8D-BA04-EB4D6919EF77}"/>
              </a:ext>
            </a:extLst>
          </p:cNvPr>
          <p:cNvSpPr/>
          <p:nvPr/>
        </p:nvSpPr>
        <p:spPr>
          <a:xfrm>
            <a:off x="5604890" y="1174606"/>
            <a:ext cx="2378019" cy="1248700"/>
          </a:xfrm>
          <a:prstGeom prst="roundRect">
            <a:avLst>
              <a:gd name="adj" fmla="val 8543"/>
            </a:avLst>
          </a:prstGeom>
          <a:noFill/>
          <a:ln w="38100">
            <a:solidFill>
              <a:srgbClr val="FAA4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AA419"/>
              </a:solidFill>
            </a:endParaRPr>
          </a:p>
        </p:txBody>
      </p: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F2DB296D-4FD2-A54B-3ECC-5DF1C67BBA2C}"/>
              </a:ext>
            </a:extLst>
          </p:cNvPr>
          <p:cNvGrpSpPr/>
          <p:nvPr/>
        </p:nvGrpSpPr>
        <p:grpSpPr>
          <a:xfrm>
            <a:off x="5591582" y="1153316"/>
            <a:ext cx="2404633" cy="369332"/>
            <a:chOff x="6180494" y="3484040"/>
            <a:chExt cx="2172712" cy="369332"/>
          </a:xfrm>
        </p:grpSpPr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EC6DE908-1CA8-9A70-B7B2-7228F13F300A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</p:grpSpPr>
          <p:sp>
            <p:nvSpPr>
              <p:cNvPr id="119" name="圆角矩形 118">
                <a:extLst>
                  <a:ext uri="{FF2B5EF4-FFF2-40B4-BE49-F238E27FC236}">
                    <a16:creationId xmlns:a16="http://schemas.microsoft.com/office/drawing/2014/main" id="{E5D9B12B-49A0-729C-4E65-8EF5BEBB0621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solidFill>
                <a:srgbClr val="FAA419"/>
              </a:solidFill>
              <a:ln>
                <a:solidFill>
                  <a:srgbClr val="FAA4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197F9EF2-E913-6C24-6580-8170305CFA0A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solidFill>
                <a:srgbClr val="FAA419"/>
              </a:solidFill>
              <a:ln>
                <a:solidFill>
                  <a:srgbClr val="FAA4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118" name="文本框 117">
              <a:extLst>
                <a:ext uri="{FF2B5EF4-FFF2-40B4-BE49-F238E27FC236}">
                  <a16:creationId xmlns:a16="http://schemas.microsoft.com/office/drawing/2014/main" id="{4D6215CD-03E0-CDEB-9FBF-2B3390460610}"/>
                </a:ext>
              </a:extLst>
            </p:cNvPr>
            <p:cNvSpPr txBox="1"/>
            <p:nvPr/>
          </p:nvSpPr>
          <p:spPr>
            <a:xfrm>
              <a:off x="6180494" y="3484040"/>
              <a:ext cx="2172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转换矩阵初始化</a:t>
              </a:r>
            </a:p>
          </p:txBody>
        </p:sp>
      </p:grpSp>
      <p:sp>
        <p:nvSpPr>
          <p:cNvPr id="114" name="下箭头 113">
            <a:extLst>
              <a:ext uri="{FF2B5EF4-FFF2-40B4-BE49-F238E27FC236}">
                <a16:creationId xmlns:a16="http://schemas.microsoft.com/office/drawing/2014/main" id="{EDEF4E22-1327-A1FA-86A8-0A9FCD28AA4E}"/>
              </a:ext>
            </a:extLst>
          </p:cNvPr>
          <p:cNvSpPr/>
          <p:nvPr/>
        </p:nvSpPr>
        <p:spPr>
          <a:xfrm rot="16200000" flipH="1">
            <a:off x="5236239" y="1569888"/>
            <a:ext cx="452927" cy="484717"/>
          </a:xfrm>
          <a:prstGeom prst="downArrow">
            <a:avLst/>
          </a:prstGeom>
          <a:solidFill>
            <a:srgbClr val="FAA4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5" name="圆角矩形 134">
            <a:extLst>
              <a:ext uri="{FF2B5EF4-FFF2-40B4-BE49-F238E27FC236}">
                <a16:creationId xmlns:a16="http://schemas.microsoft.com/office/drawing/2014/main" id="{55AE8D38-F3CD-9335-1D63-47DD52C68C18}"/>
              </a:ext>
            </a:extLst>
          </p:cNvPr>
          <p:cNvSpPr/>
          <p:nvPr/>
        </p:nvSpPr>
        <p:spPr>
          <a:xfrm>
            <a:off x="5618198" y="2799244"/>
            <a:ext cx="2378019" cy="1248700"/>
          </a:xfrm>
          <a:prstGeom prst="roundRect">
            <a:avLst>
              <a:gd name="adj" fmla="val 8543"/>
            </a:avLst>
          </a:prstGeom>
          <a:noFill/>
          <a:ln w="38100">
            <a:solidFill>
              <a:srgbClr val="FAA4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AA419"/>
              </a:solidFill>
            </a:endParaRPr>
          </a:p>
        </p:txBody>
      </p: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E0F72094-2BD4-6DFC-D8CE-19448A88D915}"/>
              </a:ext>
            </a:extLst>
          </p:cNvPr>
          <p:cNvGrpSpPr/>
          <p:nvPr/>
        </p:nvGrpSpPr>
        <p:grpSpPr>
          <a:xfrm>
            <a:off x="5604890" y="2777954"/>
            <a:ext cx="2404633" cy="369332"/>
            <a:chOff x="6180494" y="3484040"/>
            <a:chExt cx="2172712" cy="369332"/>
          </a:xfrm>
        </p:grpSpPr>
        <p:grpSp>
          <p:nvGrpSpPr>
            <p:cNvPr id="137" name="组合 136">
              <a:extLst>
                <a:ext uri="{FF2B5EF4-FFF2-40B4-BE49-F238E27FC236}">
                  <a16:creationId xmlns:a16="http://schemas.microsoft.com/office/drawing/2014/main" id="{524FEF50-5EAB-8B1B-1772-5A861C5B73DE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</p:grpSpPr>
          <p:sp>
            <p:nvSpPr>
              <p:cNvPr id="139" name="圆角矩形 138">
                <a:extLst>
                  <a:ext uri="{FF2B5EF4-FFF2-40B4-BE49-F238E27FC236}">
                    <a16:creationId xmlns:a16="http://schemas.microsoft.com/office/drawing/2014/main" id="{9980F96C-F236-B5B1-E9D0-8796B9EE79BA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solidFill>
                <a:srgbClr val="FAA419"/>
              </a:solidFill>
              <a:ln>
                <a:solidFill>
                  <a:srgbClr val="FAA4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55592019-3D93-2EAC-DA5F-ECE8B1E5F478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solidFill>
                <a:srgbClr val="FAA419"/>
              </a:solidFill>
              <a:ln>
                <a:solidFill>
                  <a:srgbClr val="FAA4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506F29D3-AF6F-8F23-1C6F-6F9041D91DCA}"/>
                </a:ext>
              </a:extLst>
            </p:cNvPr>
            <p:cNvSpPr txBox="1"/>
            <p:nvPr/>
          </p:nvSpPr>
          <p:spPr>
            <a:xfrm>
              <a:off x="6180494" y="3484040"/>
              <a:ext cx="21727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有效性验证</a:t>
              </a:r>
            </a:p>
          </p:txBody>
        </p:sp>
      </p:grpSp>
      <p:sp>
        <p:nvSpPr>
          <p:cNvPr id="141" name="下箭头 140">
            <a:extLst>
              <a:ext uri="{FF2B5EF4-FFF2-40B4-BE49-F238E27FC236}">
                <a16:creationId xmlns:a16="http://schemas.microsoft.com/office/drawing/2014/main" id="{700E2D74-AC16-409E-781E-1BB8A07EC2A8}"/>
              </a:ext>
            </a:extLst>
          </p:cNvPr>
          <p:cNvSpPr/>
          <p:nvPr/>
        </p:nvSpPr>
        <p:spPr>
          <a:xfrm flipH="1">
            <a:off x="6567422" y="2354297"/>
            <a:ext cx="452927" cy="484717"/>
          </a:xfrm>
          <a:prstGeom prst="downArrow">
            <a:avLst/>
          </a:prstGeom>
          <a:solidFill>
            <a:srgbClr val="FAA4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43" name="图片 142" descr="图示&#10;&#10;描述已自动生成">
            <a:extLst>
              <a:ext uri="{FF2B5EF4-FFF2-40B4-BE49-F238E27FC236}">
                <a16:creationId xmlns:a16="http://schemas.microsoft.com/office/drawing/2014/main" id="{0A3F7028-A082-3E6B-BBBF-9FD12406B0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198" y="1549806"/>
            <a:ext cx="1171373" cy="790677"/>
          </a:xfrm>
          <a:prstGeom prst="rect">
            <a:avLst/>
          </a:prstGeom>
        </p:spPr>
      </p:pic>
      <p:pic>
        <p:nvPicPr>
          <p:cNvPr id="145" name="图片 144" descr="形状&#10;&#10;中度可信度描述已自动生成">
            <a:extLst>
              <a:ext uri="{FF2B5EF4-FFF2-40B4-BE49-F238E27FC236}">
                <a16:creationId xmlns:a16="http://schemas.microsoft.com/office/drawing/2014/main" id="{F1116F5E-8994-3D0C-D8C4-C36383D1B5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62" y="3264441"/>
            <a:ext cx="2293264" cy="586924"/>
          </a:xfrm>
          <a:prstGeom prst="rect">
            <a:avLst/>
          </a:prstGeom>
        </p:spPr>
      </p:pic>
      <p:sp>
        <p:nvSpPr>
          <p:cNvPr id="149" name="圆角矩形 148">
            <a:extLst>
              <a:ext uri="{FF2B5EF4-FFF2-40B4-BE49-F238E27FC236}">
                <a16:creationId xmlns:a16="http://schemas.microsoft.com/office/drawing/2014/main" id="{CEC35AA6-4E59-E4FE-F39F-05F01B07EC5D}"/>
              </a:ext>
            </a:extLst>
          </p:cNvPr>
          <p:cNvSpPr/>
          <p:nvPr/>
        </p:nvSpPr>
        <p:spPr>
          <a:xfrm>
            <a:off x="8331175" y="1145519"/>
            <a:ext cx="2378019" cy="2897367"/>
          </a:xfrm>
          <a:prstGeom prst="roundRect">
            <a:avLst>
              <a:gd name="adj" fmla="val 8543"/>
            </a:avLst>
          </a:prstGeom>
          <a:noFill/>
          <a:ln w="38100">
            <a:solidFill>
              <a:srgbClr val="FAA4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AA419"/>
              </a:solidFill>
            </a:endParaRPr>
          </a:p>
        </p:txBody>
      </p: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215976AA-513F-4EE9-991D-4FFB68B0F853}"/>
              </a:ext>
            </a:extLst>
          </p:cNvPr>
          <p:cNvGrpSpPr/>
          <p:nvPr/>
        </p:nvGrpSpPr>
        <p:grpSpPr>
          <a:xfrm>
            <a:off x="8550164" y="1100478"/>
            <a:ext cx="1960378" cy="369332"/>
            <a:chOff x="6381187" y="3484040"/>
            <a:chExt cx="1771305" cy="369332"/>
          </a:xfrm>
        </p:grpSpPr>
        <p:grpSp>
          <p:nvGrpSpPr>
            <p:cNvPr id="151" name="组合 150">
              <a:extLst>
                <a:ext uri="{FF2B5EF4-FFF2-40B4-BE49-F238E27FC236}">
                  <a16:creationId xmlns:a16="http://schemas.microsoft.com/office/drawing/2014/main" id="{B3EB7255-531D-D9BB-68B0-FC34C346CBC5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</p:grpSpPr>
          <p:sp>
            <p:nvSpPr>
              <p:cNvPr id="153" name="圆角矩形 152">
                <a:extLst>
                  <a:ext uri="{FF2B5EF4-FFF2-40B4-BE49-F238E27FC236}">
                    <a16:creationId xmlns:a16="http://schemas.microsoft.com/office/drawing/2014/main" id="{3337F40E-60D2-8A27-AB14-DE82573A4A66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solidFill>
                <a:srgbClr val="FAA419"/>
              </a:solidFill>
              <a:ln>
                <a:solidFill>
                  <a:srgbClr val="FAA4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4" name="矩形 153">
                <a:extLst>
                  <a:ext uri="{FF2B5EF4-FFF2-40B4-BE49-F238E27FC236}">
                    <a16:creationId xmlns:a16="http://schemas.microsoft.com/office/drawing/2014/main" id="{7DE83B56-2384-B2D4-1AF3-E31D52629F16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solidFill>
                <a:srgbClr val="FAA419"/>
              </a:solidFill>
              <a:ln>
                <a:solidFill>
                  <a:srgbClr val="FAA4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A5AA5220-0DF8-7246-B0A1-2948F6A4CDAB}"/>
                </a:ext>
              </a:extLst>
            </p:cNvPr>
            <p:cNvSpPr txBox="1"/>
            <p:nvPr/>
          </p:nvSpPr>
          <p:spPr>
            <a:xfrm>
              <a:off x="6661997" y="3484040"/>
              <a:ext cx="1209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紧耦合优化</a:t>
              </a:r>
            </a:p>
          </p:txBody>
        </p:sp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AC24E275-821C-9E73-93FE-0417BA4B95ED}"/>
              </a:ext>
            </a:extLst>
          </p:cNvPr>
          <p:cNvGrpSpPr/>
          <p:nvPr/>
        </p:nvGrpSpPr>
        <p:grpSpPr>
          <a:xfrm>
            <a:off x="7948641" y="3242478"/>
            <a:ext cx="491072" cy="452927"/>
            <a:chOff x="8808613" y="2839706"/>
            <a:chExt cx="491072" cy="452927"/>
          </a:xfrm>
        </p:grpSpPr>
        <p:sp>
          <p:nvSpPr>
            <p:cNvPr id="147" name="下箭头 146">
              <a:extLst>
                <a:ext uri="{FF2B5EF4-FFF2-40B4-BE49-F238E27FC236}">
                  <a16:creationId xmlns:a16="http://schemas.microsoft.com/office/drawing/2014/main" id="{3037BFF2-DC33-EB8F-0703-E335168C02A2}"/>
                </a:ext>
              </a:extLst>
            </p:cNvPr>
            <p:cNvSpPr/>
            <p:nvPr/>
          </p:nvSpPr>
          <p:spPr>
            <a:xfrm rot="16200000" flipH="1">
              <a:off x="8830863" y="2823811"/>
              <a:ext cx="452927" cy="484717"/>
            </a:xfrm>
            <a:prstGeom prst="downArrow">
              <a:avLst/>
            </a:prstGeom>
            <a:solidFill>
              <a:srgbClr val="FAA41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8" name="文本框 147">
              <a:extLst>
                <a:ext uri="{FF2B5EF4-FFF2-40B4-BE49-F238E27FC236}">
                  <a16:creationId xmlns:a16="http://schemas.microsoft.com/office/drawing/2014/main" id="{EBF49548-F1CF-DDE8-BCA5-FADF344C6568}"/>
                </a:ext>
              </a:extLst>
            </p:cNvPr>
            <p:cNvSpPr txBox="1"/>
            <p:nvPr/>
          </p:nvSpPr>
          <p:spPr>
            <a:xfrm>
              <a:off x="8808613" y="2941836"/>
              <a:ext cx="48471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9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succ</a:t>
              </a:r>
              <a:endParaRPr kumimoji="1" lang="zh-CN" altLang="en-US" sz="9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60" name="图片 159">
            <a:extLst>
              <a:ext uri="{FF2B5EF4-FFF2-40B4-BE49-F238E27FC236}">
                <a16:creationId xmlns:a16="http://schemas.microsoft.com/office/drawing/2014/main" id="{CE9A995C-839A-0A0B-A3C1-22CD15711C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589" y="3029195"/>
            <a:ext cx="1463524" cy="951740"/>
          </a:xfrm>
          <a:prstGeom prst="rect">
            <a:avLst/>
          </a:prstGeom>
        </p:spPr>
      </p:pic>
      <p:pic>
        <p:nvPicPr>
          <p:cNvPr id="215" name="图片 214">
            <a:extLst>
              <a:ext uri="{FF2B5EF4-FFF2-40B4-BE49-F238E27FC236}">
                <a16:creationId xmlns:a16="http://schemas.microsoft.com/office/drawing/2014/main" id="{452B9E90-98C2-CFB7-457A-14A27B07FF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658" y="1667894"/>
            <a:ext cx="1557387" cy="1117447"/>
          </a:xfrm>
          <a:prstGeom prst="rect">
            <a:avLst/>
          </a:prstGeom>
        </p:spPr>
      </p:pic>
      <p:sp>
        <p:nvSpPr>
          <p:cNvPr id="216" name="文本框 215">
            <a:extLst>
              <a:ext uri="{FF2B5EF4-FFF2-40B4-BE49-F238E27FC236}">
                <a16:creationId xmlns:a16="http://schemas.microsoft.com/office/drawing/2014/main" id="{D98D0102-93DB-0EFA-10E9-E1170D9CE5B9}"/>
              </a:ext>
            </a:extLst>
          </p:cNvPr>
          <p:cNvSpPr txBox="1"/>
          <p:nvPr/>
        </p:nvSpPr>
        <p:spPr>
          <a:xfrm>
            <a:off x="8988152" y="1481239"/>
            <a:ext cx="10640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最大后验概率</a:t>
            </a:r>
          </a:p>
        </p:txBody>
      </p:sp>
      <p:sp>
        <p:nvSpPr>
          <p:cNvPr id="217" name="文本框 216">
            <a:extLst>
              <a:ext uri="{FF2B5EF4-FFF2-40B4-BE49-F238E27FC236}">
                <a16:creationId xmlns:a16="http://schemas.microsoft.com/office/drawing/2014/main" id="{7B3423BF-E661-C64F-B200-8594517EBB64}"/>
              </a:ext>
            </a:extLst>
          </p:cNvPr>
          <p:cNvSpPr txBox="1"/>
          <p:nvPr/>
        </p:nvSpPr>
        <p:spPr>
          <a:xfrm>
            <a:off x="8988152" y="2808793"/>
            <a:ext cx="106406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900" b="1" dirty="0">
                <a:latin typeface="SimSun" panose="02010600030101010101" pitchFamily="2" charset="-122"/>
                <a:ea typeface="SimSun" panose="02010600030101010101" pitchFamily="2" charset="-122"/>
              </a:rPr>
              <a:t>位姿图优化</a:t>
            </a:r>
          </a:p>
        </p:txBody>
      </p:sp>
      <p:sp>
        <p:nvSpPr>
          <p:cNvPr id="219" name="圆角矩形 218">
            <a:extLst>
              <a:ext uri="{FF2B5EF4-FFF2-40B4-BE49-F238E27FC236}">
                <a16:creationId xmlns:a16="http://schemas.microsoft.com/office/drawing/2014/main" id="{31938E15-B383-878C-E31E-D3882B577D64}"/>
              </a:ext>
            </a:extLst>
          </p:cNvPr>
          <p:cNvSpPr/>
          <p:nvPr/>
        </p:nvSpPr>
        <p:spPr>
          <a:xfrm>
            <a:off x="11030846" y="1145519"/>
            <a:ext cx="2378019" cy="2897367"/>
          </a:xfrm>
          <a:prstGeom prst="roundRect">
            <a:avLst>
              <a:gd name="adj" fmla="val 8543"/>
            </a:avLst>
          </a:prstGeom>
          <a:noFill/>
          <a:ln w="38100">
            <a:solidFill>
              <a:srgbClr val="FAA4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AA419"/>
              </a:solidFill>
            </a:endParaRPr>
          </a:p>
        </p:txBody>
      </p:sp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1561DEC2-05C2-FD3B-4862-341CE559F29D}"/>
              </a:ext>
            </a:extLst>
          </p:cNvPr>
          <p:cNvGrpSpPr/>
          <p:nvPr/>
        </p:nvGrpSpPr>
        <p:grpSpPr>
          <a:xfrm>
            <a:off x="11249835" y="1100478"/>
            <a:ext cx="1960378" cy="369332"/>
            <a:chOff x="6381187" y="3484040"/>
            <a:chExt cx="1771305" cy="369332"/>
          </a:xfrm>
        </p:grpSpPr>
        <p:grpSp>
          <p:nvGrpSpPr>
            <p:cNvPr id="221" name="组合 220">
              <a:extLst>
                <a:ext uri="{FF2B5EF4-FFF2-40B4-BE49-F238E27FC236}">
                  <a16:creationId xmlns:a16="http://schemas.microsoft.com/office/drawing/2014/main" id="{62FBFC7F-43E5-47C0-69EF-50B53C450143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</p:grpSpPr>
          <p:sp>
            <p:nvSpPr>
              <p:cNvPr id="223" name="圆角矩形 222">
                <a:extLst>
                  <a:ext uri="{FF2B5EF4-FFF2-40B4-BE49-F238E27FC236}">
                    <a16:creationId xmlns:a16="http://schemas.microsoft.com/office/drawing/2014/main" id="{E2AC376E-9B36-CBBD-D43C-61F475F758CD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solidFill>
                <a:srgbClr val="FAA419"/>
              </a:solidFill>
              <a:ln>
                <a:solidFill>
                  <a:srgbClr val="FAA4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4" name="矩形 223">
                <a:extLst>
                  <a:ext uri="{FF2B5EF4-FFF2-40B4-BE49-F238E27FC236}">
                    <a16:creationId xmlns:a16="http://schemas.microsoft.com/office/drawing/2014/main" id="{E2F91288-6D82-1EDC-DFE6-21F3957D0778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solidFill>
                <a:srgbClr val="FAA419"/>
              </a:solidFill>
              <a:ln>
                <a:solidFill>
                  <a:srgbClr val="FAA41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222" name="文本框 221">
              <a:extLst>
                <a:ext uri="{FF2B5EF4-FFF2-40B4-BE49-F238E27FC236}">
                  <a16:creationId xmlns:a16="http://schemas.microsoft.com/office/drawing/2014/main" id="{F4EF1933-CAB5-B575-E152-4EFF78A47863}"/>
                </a:ext>
              </a:extLst>
            </p:cNvPr>
            <p:cNvSpPr txBox="1"/>
            <p:nvPr/>
          </p:nvSpPr>
          <p:spPr>
            <a:xfrm>
              <a:off x="6557715" y="3484040"/>
              <a:ext cx="1418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转换矩阵更新</a:t>
              </a:r>
            </a:p>
          </p:txBody>
        </p:sp>
      </p:grpSp>
      <p:sp>
        <p:nvSpPr>
          <p:cNvPr id="225" name="圆角矩形 224">
            <a:extLst>
              <a:ext uri="{FF2B5EF4-FFF2-40B4-BE49-F238E27FC236}">
                <a16:creationId xmlns:a16="http://schemas.microsoft.com/office/drawing/2014/main" id="{CFFFF497-DE6D-0DD4-8123-FBD1BFD461B8}"/>
              </a:ext>
            </a:extLst>
          </p:cNvPr>
          <p:cNvSpPr/>
          <p:nvPr/>
        </p:nvSpPr>
        <p:spPr>
          <a:xfrm>
            <a:off x="11249835" y="1912535"/>
            <a:ext cx="1992086" cy="4886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外点剔除</a:t>
            </a:r>
          </a:p>
        </p:txBody>
      </p:sp>
      <p:sp>
        <p:nvSpPr>
          <p:cNvPr id="226" name="圆角矩形 225">
            <a:extLst>
              <a:ext uri="{FF2B5EF4-FFF2-40B4-BE49-F238E27FC236}">
                <a16:creationId xmlns:a16="http://schemas.microsoft.com/office/drawing/2014/main" id="{DAB58F3F-B830-CCFC-D66C-750715B08FFB}"/>
              </a:ext>
            </a:extLst>
          </p:cNvPr>
          <p:cNvSpPr/>
          <p:nvPr/>
        </p:nvSpPr>
        <p:spPr>
          <a:xfrm>
            <a:off x="11249835" y="2510612"/>
            <a:ext cx="1992086" cy="4886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旋转矩阵平均</a:t>
            </a:r>
          </a:p>
        </p:txBody>
      </p:sp>
      <p:sp>
        <p:nvSpPr>
          <p:cNvPr id="227" name="圆角矩形 226">
            <a:extLst>
              <a:ext uri="{FF2B5EF4-FFF2-40B4-BE49-F238E27FC236}">
                <a16:creationId xmlns:a16="http://schemas.microsoft.com/office/drawing/2014/main" id="{75C32222-89E2-7336-510A-6BE246DC5A20}"/>
              </a:ext>
            </a:extLst>
          </p:cNvPr>
          <p:cNvSpPr/>
          <p:nvPr/>
        </p:nvSpPr>
        <p:spPr>
          <a:xfrm>
            <a:off x="11249835" y="3108689"/>
            <a:ext cx="1992086" cy="4886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位移向量平均</a:t>
            </a:r>
          </a:p>
        </p:txBody>
      </p:sp>
      <p:sp>
        <p:nvSpPr>
          <p:cNvPr id="218" name="下箭头 217">
            <a:extLst>
              <a:ext uri="{FF2B5EF4-FFF2-40B4-BE49-F238E27FC236}">
                <a16:creationId xmlns:a16="http://schemas.microsoft.com/office/drawing/2014/main" id="{CE1517AA-E8A7-F9A1-D04C-1CF54594C4D0}"/>
              </a:ext>
            </a:extLst>
          </p:cNvPr>
          <p:cNvSpPr/>
          <p:nvPr/>
        </p:nvSpPr>
        <p:spPr>
          <a:xfrm rot="16200000" flipH="1">
            <a:off x="10660855" y="2363565"/>
            <a:ext cx="452927" cy="484717"/>
          </a:xfrm>
          <a:prstGeom prst="downArrow">
            <a:avLst/>
          </a:prstGeom>
          <a:solidFill>
            <a:srgbClr val="FAA4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9" name="圆角矩形 228">
            <a:extLst>
              <a:ext uri="{FF2B5EF4-FFF2-40B4-BE49-F238E27FC236}">
                <a16:creationId xmlns:a16="http://schemas.microsoft.com/office/drawing/2014/main" id="{9E46CFB8-3D97-2AD3-369E-4FB8C30E395D}"/>
              </a:ext>
            </a:extLst>
          </p:cNvPr>
          <p:cNvSpPr/>
          <p:nvPr/>
        </p:nvSpPr>
        <p:spPr>
          <a:xfrm>
            <a:off x="837213" y="4248468"/>
            <a:ext cx="1758882" cy="689932"/>
          </a:xfrm>
          <a:prstGeom prst="roundRect">
            <a:avLst>
              <a:gd name="adj" fmla="val 13243"/>
            </a:avLst>
          </a:prstGeom>
          <a:noFill/>
          <a:ln w="38100">
            <a:solidFill>
              <a:srgbClr val="79438E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A1521505-7E91-4C66-4830-18800D4C0DEB}"/>
              </a:ext>
            </a:extLst>
          </p:cNvPr>
          <p:cNvGrpSpPr/>
          <p:nvPr/>
        </p:nvGrpSpPr>
        <p:grpSpPr>
          <a:xfrm>
            <a:off x="1075630" y="4215913"/>
            <a:ext cx="1282045" cy="369332"/>
            <a:chOff x="6381187" y="3484040"/>
            <a:chExt cx="1771305" cy="369332"/>
          </a:xfrm>
          <a:solidFill>
            <a:srgbClr val="84BA42"/>
          </a:solidFill>
        </p:grpSpPr>
        <p:grpSp>
          <p:nvGrpSpPr>
            <p:cNvPr id="231" name="组合 230">
              <a:extLst>
                <a:ext uri="{FF2B5EF4-FFF2-40B4-BE49-F238E27FC236}">
                  <a16:creationId xmlns:a16="http://schemas.microsoft.com/office/drawing/2014/main" id="{0D718BE0-AE0C-7A5C-40DD-4C0BD3785346}"/>
                </a:ext>
              </a:extLst>
            </p:cNvPr>
            <p:cNvGrpSpPr/>
            <p:nvPr/>
          </p:nvGrpSpPr>
          <p:grpSpPr>
            <a:xfrm>
              <a:off x="6381187" y="3525786"/>
              <a:ext cx="1771305" cy="327586"/>
              <a:chOff x="4577965" y="3532180"/>
              <a:chExt cx="1771305" cy="327586"/>
            </a:xfrm>
            <a:grpFill/>
          </p:grpSpPr>
          <p:sp>
            <p:nvSpPr>
              <p:cNvPr id="233" name="圆角矩形 232">
                <a:extLst>
                  <a:ext uri="{FF2B5EF4-FFF2-40B4-BE49-F238E27FC236}">
                    <a16:creationId xmlns:a16="http://schemas.microsoft.com/office/drawing/2014/main" id="{6D0DB572-8F60-9282-A1AF-37344A0F77BE}"/>
                  </a:ext>
                </a:extLst>
              </p:cNvPr>
              <p:cNvSpPr/>
              <p:nvPr/>
            </p:nvSpPr>
            <p:spPr>
              <a:xfrm>
                <a:off x="4577965" y="3602464"/>
                <a:ext cx="1771304" cy="257302"/>
              </a:xfrm>
              <a:prstGeom prst="roundRect">
                <a:avLst>
                  <a:gd name="adj" fmla="val 50000"/>
                </a:avLst>
              </a:prstGeom>
              <a:solidFill>
                <a:srgbClr val="79438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4" name="矩形 233">
                <a:extLst>
                  <a:ext uri="{FF2B5EF4-FFF2-40B4-BE49-F238E27FC236}">
                    <a16:creationId xmlns:a16="http://schemas.microsoft.com/office/drawing/2014/main" id="{0D571F57-FC60-D64D-70C2-483AA45B315C}"/>
                  </a:ext>
                </a:extLst>
              </p:cNvPr>
              <p:cNvSpPr/>
              <p:nvPr/>
            </p:nvSpPr>
            <p:spPr>
              <a:xfrm>
                <a:off x="4577965" y="3532180"/>
                <a:ext cx="1771305" cy="195758"/>
              </a:xfrm>
              <a:prstGeom prst="rect">
                <a:avLst/>
              </a:prstGeom>
              <a:solidFill>
                <a:srgbClr val="79438E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>
                  <a:solidFill>
                    <a:schemeClr val="bg1"/>
                  </a:solidFill>
                  <a:latin typeface="SimSun" panose="02010600030101010101" pitchFamily="2" charset="-122"/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232" name="文本框 231">
              <a:extLst>
                <a:ext uri="{FF2B5EF4-FFF2-40B4-BE49-F238E27FC236}">
                  <a16:creationId xmlns:a16="http://schemas.microsoft.com/office/drawing/2014/main" id="{7D5D922F-A7E2-F918-E8D7-2737EF33CCC7}"/>
                </a:ext>
              </a:extLst>
            </p:cNvPr>
            <p:cNvSpPr txBox="1"/>
            <p:nvPr/>
          </p:nvSpPr>
          <p:spPr>
            <a:xfrm>
              <a:off x="6501423" y="3484040"/>
              <a:ext cx="15308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  <a:latin typeface="Times New Roman" panose="02020603050405020304" pitchFamily="18" charset="0"/>
                  <a:ea typeface="SimSun" panose="02010600030101010101" pitchFamily="2" charset="-122"/>
                  <a:cs typeface="Times New Roman" panose="02020603050405020304" pitchFamily="18" charset="0"/>
                </a:rPr>
                <a:t>先验地图</a:t>
              </a:r>
            </a:p>
          </p:txBody>
        </p:sp>
      </p:grpSp>
      <p:sp>
        <p:nvSpPr>
          <p:cNvPr id="235" name="圆角右箭头 234">
            <a:extLst>
              <a:ext uri="{FF2B5EF4-FFF2-40B4-BE49-F238E27FC236}">
                <a16:creationId xmlns:a16="http://schemas.microsoft.com/office/drawing/2014/main" id="{D0FE27D7-538A-25F9-E213-738E1E3BB852}"/>
              </a:ext>
            </a:extLst>
          </p:cNvPr>
          <p:cNvSpPr/>
          <p:nvPr/>
        </p:nvSpPr>
        <p:spPr>
          <a:xfrm rot="16200000" flipV="1">
            <a:off x="3101781" y="3545602"/>
            <a:ext cx="592764" cy="1758881"/>
          </a:xfrm>
          <a:prstGeom prst="bentArrow">
            <a:avLst>
              <a:gd name="adj1" fmla="val 35526"/>
              <a:gd name="adj2" fmla="val 36019"/>
              <a:gd name="adj3" fmla="val 41529"/>
              <a:gd name="adj4" fmla="val 32731"/>
            </a:avLst>
          </a:prstGeom>
          <a:solidFill>
            <a:srgbClr val="7943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36" name="圆角右箭头 235">
            <a:extLst>
              <a:ext uri="{FF2B5EF4-FFF2-40B4-BE49-F238E27FC236}">
                <a16:creationId xmlns:a16="http://schemas.microsoft.com/office/drawing/2014/main" id="{2152C197-A287-886C-0AA1-A2844C0F2A52}"/>
              </a:ext>
            </a:extLst>
          </p:cNvPr>
          <p:cNvSpPr/>
          <p:nvPr/>
        </p:nvSpPr>
        <p:spPr>
          <a:xfrm rot="16200000" flipV="1">
            <a:off x="5839778" y="819514"/>
            <a:ext cx="592764" cy="7234879"/>
          </a:xfrm>
          <a:prstGeom prst="bentArrow">
            <a:avLst>
              <a:gd name="adj1" fmla="val 35526"/>
              <a:gd name="adj2" fmla="val 36019"/>
              <a:gd name="adj3" fmla="val 41529"/>
              <a:gd name="adj4" fmla="val 32731"/>
            </a:avLst>
          </a:prstGeom>
          <a:solidFill>
            <a:srgbClr val="7943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309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EEF25-D5AC-8A78-104C-57DD83EDB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地图上有字&#10;&#10;中度可信度描述已自动生成">
            <a:extLst>
              <a:ext uri="{FF2B5EF4-FFF2-40B4-BE49-F238E27FC236}">
                <a16:creationId xmlns:a16="http://schemas.microsoft.com/office/drawing/2014/main" id="{5622B278-8834-993E-E3F0-48CF013ED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1860" y="2812183"/>
            <a:ext cx="2564930" cy="2228162"/>
          </a:xfrm>
          <a:prstGeom prst="rect">
            <a:avLst/>
          </a:prstGeom>
          <a:ln>
            <a:noFill/>
          </a:ln>
        </p:spPr>
      </p:pic>
      <p:sp>
        <p:nvSpPr>
          <p:cNvPr id="93" name="圆角矩形 92">
            <a:extLst>
              <a:ext uri="{FF2B5EF4-FFF2-40B4-BE49-F238E27FC236}">
                <a16:creationId xmlns:a16="http://schemas.microsoft.com/office/drawing/2014/main" id="{CBD7B108-FBC5-3218-9474-B8C61A9C49DA}"/>
              </a:ext>
            </a:extLst>
          </p:cNvPr>
          <p:cNvSpPr/>
          <p:nvPr/>
        </p:nvSpPr>
        <p:spPr>
          <a:xfrm>
            <a:off x="5252577" y="2280231"/>
            <a:ext cx="3151575" cy="2993764"/>
          </a:xfrm>
          <a:prstGeom prst="roundRect">
            <a:avLst/>
          </a:prstGeom>
          <a:solidFill>
            <a:srgbClr val="DCCB59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ED42757-F6F4-6B86-97B5-57812E991B51}"/>
              </a:ext>
            </a:extLst>
          </p:cNvPr>
          <p:cNvSpPr txBox="1"/>
          <p:nvPr/>
        </p:nvSpPr>
        <p:spPr>
          <a:xfrm>
            <a:off x="6171950" y="2286456"/>
            <a:ext cx="14911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粗粒度匹配</a:t>
            </a:r>
          </a:p>
        </p:txBody>
      </p:sp>
      <p:sp>
        <p:nvSpPr>
          <p:cNvPr id="94" name="圆角矩形 93">
            <a:extLst>
              <a:ext uri="{FF2B5EF4-FFF2-40B4-BE49-F238E27FC236}">
                <a16:creationId xmlns:a16="http://schemas.microsoft.com/office/drawing/2014/main" id="{A7DDF05C-4042-8B42-BAD9-37559288D8BB}"/>
              </a:ext>
            </a:extLst>
          </p:cNvPr>
          <p:cNvSpPr/>
          <p:nvPr/>
        </p:nvSpPr>
        <p:spPr>
          <a:xfrm>
            <a:off x="8742828" y="2280231"/>
            <a:ext cx="5058265" cy="2993765"/>
          </a:xfrm>
          <a:prstGeom prst="roundRect">
            <a:avLst/>
          </a:prstGeom>
          <a:solidFill>
            <a:srgbClr val="00B050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7FE33F7B-E9DC-684D-A11F-00E52531C1D4}"/>
              </a:ext>
            </a:extLst>
          </p:cNvPr>
          <p:cNvSpPr/>
          <p:nvPr/>
        </p:nvSpPr>
        <p:spPr>
          <a:xfrm>
            <a:off x="7613943" y="4047327"/>
            <a:ext cx="351421" cy="348716"/>
          </a:xfrm>
          <a:prstGeom prst="ellipse">
            <a:avLst/>
          </a:prstGeom>
          <a:noFill/>
          <a:ln w="28575">
            <a:solidFill>
              <a:srgbClr val="FAA41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DCCB59"/>
              </a:solidFill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48AB429-58CA-463D-2128-6D027D183332}"/>
              </a:ext>
            </a:extLst>
          </p:cNvPr>
          <p:cNvGrpSpPr/>
          <p:nvPr/>
        </p:nvGrpSpPr>
        <p:grpSpPr>
          <a:xfrm>
            <a:off x="3355625" y="3504413"/>
            <a:ext cx="1351651" cy="1355094"/>
            <a:chOff x="3665911" y="3569775"/>
            <a:chExt cx="1351651" cy="1355094"/>
          </a:xfrm>
        </p:grpSpPr>
        <p:sp>
          <p:nvSpPr>
            <p:cNvPr id="31" name="梯形 30">
              <a:extLst>
                <a:ext uri="{FF2B5EF4-FFF2-40B4-BE49-F238E27FC236}">
                  <a16:creationId xmlns:a16="http://schemas.microsoft.com/office/drawing/2014/main" id="{F30DBD84-D0A3-AD0F-CDF4-CA5211C899FD}"/>
                </a:ext>
              </a:extLst>
            </p:cNvPr>
            <p:cNvSpPr/>
            <p:nvPr/>
          </p:nvSpPr>
          <p:spPr>
            <a:xfrm rot="5400000">
              <a:off x="3664190" y="3571496"/>
              <a:ext cx="1355094" cy="1351651"/>
            </a:xfrm>
            <a:prstGeom prst="trapezoid">
              <a:avLst>
                <a:gd name="adj" fmla="val 1323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8EA2BBF2-FB24-A200-2507-70F2A514FC0E}"/>
                </a:ext>
              </a:extLst>
            </p:cNvPr>
            <p:cNvSpPr txBox="1"/>
            <p:nvPr/>
          </p:nvSpPr>
          <p:spPr>
            <a:xfrm>
              <a:off x="3858273" y="3893378"/>
              <a:ext cx="96693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zh-CN" altLang="en-US" sz="2000" b="1" dirty="0"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特征</a:t>
              </a:r>
              <a:endParaRPr kumimoji="1" lang="en-US" altLang="zh-CN" sz="20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endParaRPr>
            </a:p>
            <a:p>
              <a:pPr algn="ctr"/>
              <a:r>
                <a:rPr kumimoji="1" lang="zh-CN" altLang="en-US" sz="2000" b="1" dirty="0">
                  <a:latin typeface="SimSun" panose="02010600030101010101" pitchFamily="2" charset="-122"/>
                  <a:ea typeface="SimSun" panose="02010600030101010101" pitchFamily="2" charset="-122"/>
                  <a:cs typeface="Times New Roman" panose="02020603050405020304" pitchFamily="18" charset="0"/>
                </a:rPr>
                <a:t>提取器</a:t>
              </a:r>
            </a:p>
          </p:txBody>
        </p:sp>
      </p:grp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C79C737C-C91B-1E95-F403-AFF9745888A5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2990328" y="4181959"/>
            <a:ext cx="36529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>
            <a:extLst>
              <a:ext uri="{FF2B5EF4-FFF2-40B4-BE49-F238E27FC236}">
                <a16:creationId xmlns:a16="http://schemas.microsoft.com/office/drawing/2014/main" id="{9994C231-BC60-FD29-F70B-AC3CA6390F41}"/>
              </a:ext>
            </a:extLst>
          </p:cNvPr>
          <p:cNvCxnSpPr>
            <a:cxnSpLocks/>
            <a:stCxn id="31" idx="3"/>
            <a:endCxn id="68" idx="2"/>
          </p:cNvCxnSpPr>
          <p:nvPr/>
        </p:nvCxnSpPr>
        <p:spPr>
          <a:xfrm rot="16200000" flipH="1">
            <a:off x="8201141" y="600371"/>
            <a:ext cx="119994" cy="8459374"/>
          </a:xfrm>
          <a:prstGeom prst="bentConnector3">
            <a:avLst>
              <a:gd name="adj1" fmla="val 54782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6" name="图片 55" descr="路上有一些房子和树&#10;&#10;描述已自动生成">
            <a:extLst>
              <a:ext uri="{FF2B5EF4-FFF2-40B4-BE49-F238E27FC236}">
                <a16:creationId xmlns:a16="http://schemas.microsoft.com/office/drawing/2014/main" id="{7D271EF3-362C-4BF8-D562-033C2F910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4153" y="3541730"/>
            <a:ext cx="2046175" cy="1280458"/>
          </a:xfrm>
          <a:prstGeom prst="rect">
            <a:avLst/>
          </a:prstGeom>
          <a:ln w="28575">
            <a:solidFill>
              <a:srgbClr val="C82423"/>
            </a:solidFill>
            <a:prstDash val="dash"/>
          </a:ln>
        </p:spPr>
      </p:pic>
      <p:pic>
        <p:nvPicPr>
          <p:cNvPr id="60" name="图片 59" descr="路上有许多汽车&#10;&#10;描述已自动生成">
            <a:extLst>
              <a:ext uri="{FF2B5EF4-FFF2-40B4-BE49-F238E27FC236}">
                <a16:creationId xmlns:a16="http://schemas.microsoft.com/office/drawing/2014/main" id="{5176DBC9-03E7-25E8-8C0B-DCFC1BF375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33811" y="3541729"/>
            <a:ext cx="2132509" cy="1334484"/>
          </a:xfrm>
          <a:prstGeom prst="rect">
            <a:avLst/>
          </a:prstGeom>
          <a:ln w="28575">
            <a:solidFill>
              <a:srgbClr val="79438E"/>
            </a:solidFill>
            <a:prstDash val="dash"/>
          </a:ln>
        </p:spPr>
      </p:pic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5C61A521-EC3D-C013-0B18-5901DE95CE92}"/>
              </a:ext>
            </a:extLst>
          </p:cNvPr>
          <p:cNvCxnSpPr>
            <a:cxnSpLocks/>
            <a:stCxn id="31" idx="0"/>
            <a:endCxn id="29" idx="2"/>
          </p:cNvCxnSpPr>
          <p:nvPr/>
        </p:nvCxnSpPr>
        <p:spPr>
          <a:xfrm>
            <a:off x="4707277" y="4181960"/>
            <a:ext cx="2906666" cy="39725"/>
          </a:xfrm>
          <a:prstGeom prst="straightConnector1">
            <a:avLst/>
          </a:prstGeom>
          <a:ln w="28575">
            <a:solidFill>
              <a:srgbClr val="FAA419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图片 67" descr="路上有一些房子和树&#10;&#10;描述已自动生成">
            <a:extLst>
              <a:ext uri="{FF2B5EF4-FFF2-40B4-BE49-F238E27FC236}">
                <a16:creationId xmlns:a16="http://schemas.microsoft.com/office/drawing/2014/main" id="{17B75ADE-B7A2-8AC8-9863-92718A1CA7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424570" y="3555571"/>
            <a:ext cx="2132509" cy="1334484"/>
          </a:xfrm>
          <a:prstGeom prst="rect">
            <a:avLst/>
          </a:prstGeom>
          <a:ln w="28575">
            <a:solidFill>
              <a:srgbClr val="C82423"/>
            </a:solidFill>
            <a:prstDash val="dash"/>
          </a:ln>
        </p:spPr>
      </p:pic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74BEF803-0576-DE11-92DA-8A1BDA245194}"/>
              </a:ext>
            </a:extLst>
          </p:cNvPr>
          <p:cNvCxnSpPr>
            <a:cxnSpLocks/>
          </p:cNvCxnSpPr>
          <p:nvPr/>
        </p:nvCxnSpPr>
        <p:spPr>
          <a:xfrm flipV="1">
            <a:off x="10714383" y="3926264"/>
            <a:ext cx="2669221" cy="98885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C6CD2264-6B3A-8A7A-634D-B129A87442D1}"/>
              </a:ext>
            </a:extLst>
          </p:cNvPr>
          <p:cNvCxnSpPr>
            <a:cxnSpLocks/>
          </p:cNvCxnSpPr>
          <p:nvPr/>
        </p:nvCxnSpPr>
        <p:spPr>
          <a:xfrm flipV="1">
            <a:off x="9426804" y="4496569"/>
            <a:ext cx="3110845" cy="150845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3AE30D8B-E8A9-3A26-95CE-AAD478B8787B}"/>
              </a:ext>
            </a:extLst>
          </p:cNvPr>
          <p:cNvCxnSpPr>
            <a:cxnSpLocks/>
          </p:cNvCxnSpPr>
          <p:nvPr/>
        </p:nvCxnSpPr>
        <p:spPr>
          <a:xfrm flipV="1">
            <a:off x="9059159" y="4568639"/>
            <a:ext cx="3181546" cy="163617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F0A62608-0930-A5A7-8848-310040B53EA2}"/>
              </a:ext>
            </a:extLst>
          </p:cNvPr>
          <p:cNvCxnSpPr>
            <a:cxnSpLocks/>
          </p:cNvCxnSpPr>
          <p:nvPr/>
        </p:nvCxnSpPr>
        <p:spPr>
          <a:xfrm flipV="1">
            <a:off x="10714383" y="4062953"/>
            <a:ext cx="2685819" cy="99701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AFDAEA7C-4B83-D2C3-67F2-D0CF6BD26047}"/>
              </a:ext>
            </a:extLst>
          </p:cNvPr>
          <p:cNvSpPr txBox="1"/>
          <p:nvPr/>
        </p:nvSpPr>
        <p:spPr>
          <a:xfrm>
            <a:off x="9354508" y="3103815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79438E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地图关键帧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435BB9E9-0E79-19B2-6207-18D4DC3CDD90}"/>
              </a:ext>
            </a:extLst>
          </p:cNvPr>
          <p:cNvSpPr txBox="1"/>
          <p:nvPr/>
        </p:nvSpPr>
        <p:spPr>
          <a:xfrm>
            <a:off x="11792092" y="3100555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C82423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待定位图像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49CA7DA8-9E40-327F-FE1E-2CA7BC8388DC}"/>
              </a:ext>
            </a:extLst>
          </p:cNvPr>
          <p:cNvSpPr txBox="1"/>
          <p:nvPr/>
        </p:nvSpPr>
        <p:spPr>
          <a:xfrm>
            <a:off x="10526405" y="2289595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细粒度匹配</a:t>
            </a:r>
          </a:p>
        </p:txBody>
      </p: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E0440726-4170-2007-6774-A676035CC4B0}"/>
              </a:ext>
            </a:extLst>
          </p:cNvPr>
          <p:cNvCxnSpPr>
            <a:cxnSpLocks/>
          </p:cNvCxnSpPr>
          <p:nvPr/>
        </p:nvCxnSpPr>
        <p:spPr>
          <a:xfrm>
            <a:off x="3016034" y="2468253"/>
            <a:ext cx="1296566" cy="0"/>
          </a:xfrm>
          <a:prstGeom prst="straightConnector1">
            <a:avLst/>
          </a:prstGeom>
          <a:ln w="28575">
            <a:solidFill>
              <a:srgbClr val="FAA419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B97E23A7-2B96-C534-E712-11898023EAF5}"/>
              </a:ext>
            </a:extLst>
          </p:cNvPr>
          <p:cNvSpPr txBox="1"/>
          <p:nvPr/>
        </p:nvSpPr>
        <p:spPr>
          <a:xfrm>
            <a:off x="3198582" y="2592322"/>
            <a:ext cx="9685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FAA419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图像</a:t>
            </a:r>
            <a:endParaRPr kumimoji="1" lang="en-US" altLang="zh-CN" sz="2000" b="1" dirty="0">
              <a:solidFill>
                <a:srgbClr val="FAA419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2000" b="1" dirty="0">
                <a:solidFill>
                  <a:srgbClr val="FAA419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描述子</a:t>
            </a:r>
          </a:p>
        </p:txBody>
      </p:sp>
      <p:cxnSp>
        <p:nvCxnSpPr>
          <p:cNvPr id="105" name="直线箭头连接符 104">
            <a:extLst>
              <a:ext uri="{FF2B5EF4-FFF2-40B4-BE49-F238E27FC236}">
                <a16:creationId xmlns:a16="http://schemas.microsoft.com/office/drawing/2014/main" id="{E2C9DC34-D899-47C2-5142-B518C7FC5D39}"/>
              </a:ext>
            </a:extLst>
          </p:cNvPr>
          <p:cNvCxnSpPr>
            <a:cxnSpLocks/>
          </p:cNvCxnSpPr>
          <p:nvPr/>
        </p:nvCxnSpPr>
        <p:spPr>
          <a:xfrm>
            <a:off x="978637" y="2468253"/>
            <a:ext cx="1285519" cy="0"/>
          </a:xfrm>
          <a:prstGeom prst="straightConnector1">
            <a:avLst/>
          </a:prstGeom>
          <a:ln w="28575">
            <a:solidFill>
              <a:srgbClr val="00B05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" name="文本框 105">
            <a:extLst>
              <a:ext uri="{FF2B5EF4-FFF2-40B4-BE49-F238E27FC236}">
                <a16:creationId xmlns:a16="http://schemas.microsoft.com/office/drawing/2014/main" id="{1E8BF6EB-91C4-86A8-F612-BDF35F4DA0C1}"/>
              </a:ext>
            </a:extLst>
          </p:cNvPr>
          <p:cNvSpPr txBox="1"/>
          <p:nvPr/>
        </p:nvSpPr>
        <p:spPr>
          <a:xfrm>
            <a:off x="1161188" y="2587959"/>
            <a:ext cx="9685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rgbClr val="00B05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特征点</a:t>
            </a:r>
            <a:endParaRPr kumimoji="1" lang="en-US" altLang="zh-CN" sz="2000" b="1" dirty="0">
              <a:solidFill>
                <a:srgbClr val="00B050"/>
              </a:solidFill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2000" b="1" dirty="0">
                <a:solidFill>
                  <a:srgbClr val="00B050"/>
                </a:solidFill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描述子</a:t>
            </a:r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D9C64A83-03E9-D4BD-C88F-3A25EFD2ACFD}"/>
              </a:ext>
            </a:extLst>
          </p:cNvPr>
          <p:cNvCxnSpPr>
            <a:cxnSpLocks/>
            <a:stCxn id="29" idx="6"/>
            <a:endCxn id="60" idx="1"/>
          </p:cNvCxnSpPr>
          <p:nvPr/>
        </p:nvCxnSpPr>
        <p:spPr>
          <a:xfrm flipV="1">
            <a:off x="7965364" y="4208971"/>
            <a:ext cx="1068447" cy="12714"/>
          </a:xfrm>
          <a:prstGeom prst="straightConnector1">
            <a:avLst/>
          </a:prstGeom>
          <a:ln w="28575">
            <a:solidFill>
              <a:srgbClr val="FAA419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801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095230-78A8-44ED-A355-A551AA41F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0093B654-4E77-D6C9-7BEC-131FF0DAD05D}"/>
                  </a:ext>
                </a:extLst>
              </p:cNvPr>
              <p:cNvSpPr/>
              <p:nvPr/>
            </p:nvSpPr>
            <p:spPr>
              <a:xfrm>
                <a:off x="259881" y="3393057"/>
                <a:ext cx="3401311" cy="1002890"/>
              </a:xfrm>
              <a:prstGeom prst="ellipse">
                <a:avLst/>
              </a:prstGeom>
              <a:solidFill>
                <a:srgbClr val="2878B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sz="2000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sup>
                          </m:sSub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 | 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=1,…, </m:t>
                          </m:r>
                          <m:sSub>
                            <m:sSubPr>
                              <m:ctrlP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CN" altLang="en-US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0093B654-4E77-D6C9-7BEC-131FF0DAD0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81" y="3393057"/>
                <a:ext cx="3401311" cy="100289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7CF7C62-7F86-CB47-B867-E31E57F30281}"/>
                  </a:ext>
                </a:extLst>
              </p:cNvPr>
              <p:cNvSpPr/>
              <p:nvPr/>
            </p:nvSpPr>
            <p:spPr>
              <a:xfrm>
                <a:off x="122761" y="1885729"/>
                <a:ext cx="720000" cy="720000"/>
              </a:xfrm>
              <a:prstGeom prst="ellipse">
                <a:avLst/>
              </a:prstGeom>
              <a:solidFill>
                <a:srgbClr val="C824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b>
                        <m:sup>
                          <m: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77CF7C62-7F86-CB47-B867-E31E57F30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61" y="1885729"/>
                <a:ext cx="720000" cy="72000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BA81381E-25E1-72C1-07B7-700822B02DBB}"/>
                  </a:ext>
                </a:extLst>
              </p:cNvPr>
              <p:cNvSpPr/>
              <p:nvPr/>
            </p:nvSpPr>
            <p:spPr>
              <a:xfrm>
                <a:off x="1588411" y="1880046"/>
                <a:ext cx="720000" cy="720000"/>
              </a:xfrm>
              <a:prstGeom prst="ellipse">
                <a:avLst/>
              </a:prstGeom>
              <a:solidFill>
                <a:srgbClr val="C824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sub>
                        <m:sup>
                          <m: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BA81381E-25E1-72C1-07B7-700822B02D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411" y="1880046"/>
                <a:ext cx="720000" cy="720000"/>
              </a:xfrm>
              <a:prstGeom prst="ellipse">
                <a:avLst/>
              </a:prstGeom>
              <a:blipFill>
                <a:blip r:embed="rId4"/>
                <a:stretch>
                  <a:fillRect l="-35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0795BA5-F19B-650E-7F1F-FD52477D03A3}"/>
                  </a:ext>
                </a:extLst>
              </p:cNvPr>
              <p:cNvSpPr/>
              <p:nvPr/>
            </p:nvSpPr>
            <p:spPr>
              <a:xfrm>
                <a:off x="4628053" y="1886524"/>
                <a:ext cx="720000" cy="720000"/>
              </a:xfrm>
              <a:prstGeom prst="ellipse">
                <a:avLst/>
              </a:prstGeom>
              <a:solidFill>
                <a:srgbClr val="C824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>
                          <m: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1" name="椭圆 10">
                <a:extLst>
                  <a:ext uri="{FF2B5EF4-FFF2-40B4-BE49-F238E27FC236}">
                    <a16:creationId xmlns:a16="http://schemas.microsoft.com/office/drawing/2014/main" id="{C0795BA5-F19B-650E-7F1F-FD52477D03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053" y="1886524"/>
                <a:ext cx="720000" cy="720000"/>
              </a:xfrm>
              <a:prstGeom prst="ellipse">
                <a:avLst/>
              </a:prstGeom>
              <a:blipFill>
                <a:blip r:embed="rId5"/>
                <a:stretch>
                  <a:fillRect l="-350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7D25836A-F8AF-D532-ECD1-C8EB3DEBE52E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842761" y="2240046"/>
            <a:ext cx="745650" cy="5683"/>
          </a:xfrm>
          <a:prstGeom prst="line">
            <a:avLst/>
          </a:prstGeom>
          <a:ln w="28575">
            <a:solidFill>
              <a:srgbClr val="C824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94F90BB7-0915-6712-0ADB-A2A2E8EB19D9}"/>
              </a:ext>
            </a:extLst>
          </p:cNvPr>
          <p:cNvSpPr/>
          <p:nvPr/>
        </p:nvSpPr>
        <p:spPr>
          <a:xfrm>
            <a:off x="1109459" y="2155364"/>
            <a:ext cx="216000" cy="216000"/>
          </a:xfrm>
          <a:prstGeom prst="rect">
            <a:avLst/>
          </a:prstGeom>
          <a:solidFill>
            <a:srgbClr val="C8242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B5F74469-A16E-09F1-6329-A02850DCF231}"/>
              </a:ext>
            </a:extLst>
          </p:cNvPr>
          <p:cNvSpPr/>
          <p:nvPr/>
        </p:nvSpPr>
        <p:spPr>
          <a:xfrm>
            <a:off x="5907048" y="1133663"/>
            <a:ext cx="360000" cy="360000"/>
          </a:xfrm>
          <a:prstGeom prst="ellipse">
            <a:avLst/>
          </a:prstGeom>
          <a:solidFill>
            <a:srgbClr val="C8242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8003868-FDAD-2034-23D4-466C70A965E9}"/>
              </a:ext>
            </a:extLst>
          </p:cNvPr>
          <p:cNvSpPr txBox="1"/>
          <p:nvPr/>
        </p:nvSpPr>
        <p:spPr>
          <a:xfrm>
            <a:off x="6581631" y="1113608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相机位姿顶点</a:t>
            </a: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31E5D162-BDBB-58C7-FCB9-C50528E746E7}"/>
              </a:ext>
            </a:extLst>
          </p:cNvPr>
          <p:cNvSpPr/>
          <p:nvPr/>
        </p:nvSpPr>
        <p:spPr>
          <a:xfrm>
            <a:off x="5722267" y="1698798"/>
            <a:ext cx="720000" cy="360000"/>
          </a:xfrm>
          <a:prstGeom prst="ellipse">
            <a:avLst/>
          </a:prstGeom>
          <a:solidFill>
            <a:srgbClr val="2878B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69C1F094-E853-4F9E-0024-7238389067BC}"/>
              </a:ext>
            </a:extLst>
          </p:cNvPr>
          <p:cNvSpPr txBox="1"/>
          <p:nvPr/>
        </p:nvSpPr>
        <p:spPr>
          <a:xfrm>
            <a:off x="6581631" y="1678743"/>
            <a:ext cx="2274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地图点云结构顶点</a:t>
            </a: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FD5D8492-BE43-F8C2-0330-9C212B504461}"/>
              </a:ext>
            </a:extLst>
          </p:cNvPr>
          <p:cNvGrpSpPr/>
          <p:nvPr/>
        </p:nvGrpSpPr>
        <p:grpSpPr>
          <a:xfrm>
            <a:off x="5722267" y="2330119"/>
            <a:ext cx="720000" cy="216000"/>
            <a:chOff x="6480106" y="2362728"/>
            <a:chExt cx="720000" cy="216000"/>
          </a:xfrm>
        </p:grpSpPr>
        <p:cxnSp>
          <p:nvCxnSpPr>
            <p:cNvPr id="65" name="直线连接符 64">
              <a:extLst>
                <a:ext uri="{FF2B5EF4-FFF2-40B4-BE49-F238E27FC236}">
                  <a16:creationId xmlns:a16="http://schemas.microsoft.com/office/drawing/2014/main" id="{5A49A516-E2CD-50A0-750D-D612411102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106" y="2471476"/>
              <a:ext cx="720000" cy="0"/>
            </a:xfrm>
            <a:prstGeom prst="line">
              <a:avLst/>
            </a:prstGeom>
            <a:ln w="28575">
              <a:solidFill>
                <a:srgbClr val="C8242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6DA446CE-962A-38E2-D12E-37064F78CAB9}"/>
                </a:ext>
              </a:extLst>
            </p:cNvPr>
            <p:cNvSpPr/>
            <p:nvPr/>
          </p:nvSpPr>
          <p:spPr>
            <a:xfrm>
              <a:off x="6723767" y="2362728"/>
              <a:ext cx="216000" cy="216000"/>
            </a:xfrm>
            <a:prstGeom prst="rect">
              <a:avLst/>
            </a:prstGeom>
            <a:solidFill>
              <a:srgbClr val="C8242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A981A16D-AEFA-7561-C182-93B8B5A02F39}"/>
              </a:ext>
            </a:extLst>
          </p:cNvPr>
          <p:cNvGrpSpPr/>
          <p:nvPr/>
        </p:nvGrpSpPr>
        <p:grpSpPr>
          <a:xfrm>
            <a:off x="5722267" y="3501967"/>
            <a:ext cx="720000" cy="216000"/>
            <a:chOff x="6480106" y="2363475"/>
            <a:chExt cx="720000" cy="216000"/>
          </a:xfrm>
        </p:grpSpPr>
        <p:cxnSp>
          <p:nvCxnSpPr>
            <p:cNvPr id="84" name="直线连接符 83">
              <a:extLst>
                <a:ext uri="{FF2B5EF4-FFF2-40B4-BE49-F238E27FC236}">
                  <a16:creationId xmlns:a16="http://schemas.microsoft.com/office/drawing/2014/main" id="{29C83EF9-639C-E141-697B-B84B9F31666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106" y="2471476"/>
              <a:ext cx="720000" cy="0"/>
            </a:xfrm>
            <a:prstGeom prst="line">
              <a:avLst/>
            </a:prstGeom>
            <a:ln w="28575">
              <a:solidFill>
                <a:srgbClr val="F3D266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04F822F9-F790-9802-5918-9983C8F8158C}"/>
                </a:ext>
              </a:extLst>
            </p:cNvPr>
            <p:cNvSpPr/>
            <p:nvPr/>
          </p:nvSpPr>
          <p:spPr>
            <a:xfrm>
              <a:off x="6729022" y="2363475"/>
              <a:ext cx="216000" cy="216000"/>
            </a:xfrm>
            <a:prstGeom prst="rect">
              <a:avLst/>
            </a:prstGeom>
            <a:solidFill>
              <a:srgbClr val="F3D26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0702A34A-A45A-8996-9BA0-4ABB30F15428}"/>
              </a:ext>
            </a:extLst>
          </p:cNvPr>
          <p:cNvGrpSpPr/>
          <p:nvPr/>
        </p:nvGrpSpPr>
        <p:grpSpPr>
          <a:xfrm>
            <a:off x="5727048" y="4100235"/>
            <a:ext cx="720000" cy="216000"/>
            <a:chOff x="6480106" y="2371533"/>
            <a:chExt cx="720000" cy="216000"/>
          </a:xfrm>
        </p:grpSpPr>
        <p:cxnSp>
          <p:nvCxnSpPr>
            <p:cNvPr id="87" name="直线连接符 86">
              <a:extLst>
                <a:ext uri="{FF2B5EF4-FFF2-40B4-BE49-F238E27FC236}">
                  <a16:creationId xmlns:a16="http://schemas.microsoft.com/office/drawing/2014/main" id="{598AA52D-A91A-DAA9-1281-89ADE8245B9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106" y="2471476"/>
              <a:ext cx="720000" cy="0"/>
            </a:xfrm>
            <a:prstGeom prst="line">
              <a:avLst/>
            </a:prstGeom>
            <a:ln w="28575">
              <a:solidFill>
                <a:srgbClr val="14517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7CA7A7E3-3350-FEC7-7032-440453306516}"/>
                </a:ext>
              </a:extLst>
            </p:cNvPr>
            <p:cNvSpPr/>
            <p:nvPr/>
          </p:nvSpPr>
          <p:spPr>
            <a:xfrm>
              <a:off x="6729022" y="2371533"/>
              <a:ext cx="216000" cy="216000"/>
            </a:xfrm>
            <a:prstGeom prst="rect">
              <a:avLst/>
            </a:prstGeom>
            <a:solidFill>
              <a:srgbClr val="14517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91" name="文本框 90">
            <a:extLst>
              <a:ext uri="{FF2B5EF4-FFF2-40B4-BE49-F238E27FC236}">
                <a16:creationId xmlns:a16="http://schemas.microsoft.com/office/drawing/2014/main" id="{8FA17CC6-50AB-73A8-B8B6-08DE0D62B4BD}"/>
              </a:ext>
            </a:extLst>
          </p:cNvPr>
          <p:cNvSpPr txBox="1"/>
          <p:nvPr/>
        </p:nvSpPr>
        <p:spPr>
          <a:xfrm>
            <a:off x="6581631" y="2230755"/>
            <a:ext cx="12298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相邻帧边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AE2CED0A-754E-3B1F-51DC-B3FE40979870}"/>
              </a:ext>
            </a:extLst>
          </p:cNvPr>
          <p:cNvSpPr txBox="1"/>
          <p:nvPr/>
        </p:nvSpPr>
        <p:spPr>
          <a:xfrm>
            <a:off x="6586412" y="3995837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地图点先验边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06C5658E-417D-9486-AC83-E91A33EDD754}"/>
              </a:ext>
            </a:extLst>
          </p:cNvPr>
          <p:cNvSpPr txBox="1"/>
          <p:nvPr/>
        </p:nvSpPr>
        <p:spPr>
          <a:xfrm>
            <a:off x="6581631" y="3409912"/>
            <a:ext cx="14911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地图观测边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7A5EB05-46AF-D450-F9F2-BF9FDA265A54}"/>
              </a:ext>
            </a:extLst>
          </p:cNvPr>
          <p:cNvGrpSpPr/>
          <p:nvPr/>
        </p:nvGrpSpPr>
        <p:grpSpPr>
          <a:xfrm>
            <a:off x="5722267" y="2920060"/>
            <a:ext cx="720000" cy="216000"/>
            <a:chOff x="6480106" y="2359436"/>
            <a:chExt cx="720000" cy="216000"/>
          </a:xfrm>
          <a:solidFill>
            <a:srgbClr val="C497B2"/>
          </a:solidFill>
        </p:grpSpPr>
        <p:cxnSp>
          <p:nvCxnSpPr>
            <p:cNvPr id="30" name="直线连接符 29">
              <a:extLst>
                <a:ext uri="{FF2B5EF4-FFF2-40B4-BE49-F238E27FC236}">
                  <a16:creationId xmlns:a16="http://schemas.microsoft.com/office/drawing/2014/main" id="{28B77C6D-90B9-26F1-CEB3-3024CDA277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0106" y="2471476"/>
              <a:ext cx="720000" cy="0"/>
            </a:xfrm>
            <a:prstGeom prst="line">
              <a:avLst/>
            </a:prstGeom>
            <a:grpFill/>
            <a:ln w="28575">
              <a:solidFill>
                <a:srgbClr val="C497B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F804C98-F91D-A322-D22C-D45A7958BC16}"/>
                </a:ext>
              </a:extLst>
            </p:cNvPr>
            <p:cNvSpPr/>
            <p:nvPr/>
          </p:nvSpPr>
          <p:spPr>
            <a:xfrm>
              <a:off x="6733803" y="2359436"/>
              <a:ext cx="216000" cy="21600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5168FDFE-0F04-2E19-E92F-CF15CE6D5C22}"/>
              </a:ext>
            </a:extLst>
          </p:cNvPr>
          <p:cNvSpPr txBox="1"/>
          <p:nvPr/>
        </p:nvSpPr>
        <p:spPr>
          <a:xfrm>
            <a:off x="6581631" y="2823988"/>
            <a:ext cx="1752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latin typeface="SimSun" panose="02010600030101010101" pitchFamily="2" charset="-122"/>
                <a:ea typeface="SimSun" panose="02010600030101010101" pitchFamily="2" charset="-122"/>
                <a:cs typeface="Times New Roman" panose="02020603050405020304" pitchFamily="18" charset="0"/>
              </a:rPr>
              <a:t>地图关键帧边</a:t>
            </a:r>
            <a:endParaRPr kumimoji="1" lang="zh-CN" altLang="en-US" sz="2000" dirty="0">
              <a:latin typeface="SimSun" panose="02010600030101010101" pitchFamily="2" charset="-122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B30EEC04-38F9-832D-7C02-002D33511061}"/>
                  </a:ext>
                </a:extLst>
              </p:cNvPr>
              <p:cNvSpPr/>
              <p:nvPr/>
            </p:nvSpPr>
            <p:spPr>
              <a:xfrm>
                <a:off x="3054061" y="1888653"/>
                <a:ext cx="720000" cy="720000"/>
              </a:xfrm>
              <a:prstGeom prst="ellipse">
                <a:avLst/>
              </a:prstGeom>
              <a:solidFill>
                <a:srgbClr val="C8242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1" i="0" smtClean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sSub>
                            <m:sSubPr>
                              <m:ctrlP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kumimoji="1" lang="en-US" altLang="zh-CN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  <m:sup>
                          <m: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B30EEC04-38F9-832D-7C02-002D33511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061" y="1888653"/>
                <a:ext cx="720000" cy="720000"/>
              </a:xfrm>
              <a:prstGeom prst="ellipse">
                <a:avLst/>
              </a:prstGeom>
              <a:blipFill>
                <a:blip r:embed="rId6"/>
                <a:stretch>
                  <a:fillRect l="-17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12D8D6CF-2C12-DF18-3052-EC13F4F31BE7}"/>
              </a:ext>
            </a:extLst>
          </p:cNvPr>
          <p:cNvCxnSpPr>
            <a:cxnSpLocks/>
            <a:stCxn id="12" idx="2"/>
            <a:endCxn id="9" idx="6"/>
          </p:cNvCxnSpPr>
          <p:nvPr/>
        </p:nvCxnSpPr>
        <p:spPr>
          <a:xfrm flipH="1" flipV="1">
            <a:off x="2308411" y="2240046"/>
            <a:ext cx="745650" cy="8607"/>
          </a:xfrm>
          <a:prstGeom prst="line">
            <a:avLst/>
          </a:prstGeom>
          <a:ln w="28575">
            <a:solidFill>
              <a:srgbClr val="C8242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AF50AEE7-D140-4BEB-12B0-3FFFD78B7A5B}"/>
              </a:ext>
            </a:extLst>
          </p:cNvPr>
          <p:cNvSpPr/>
          <p:nvPr/>
        </p:nvSpPr>
        <p:spPr>
          <a:xfrm>
            <a:off x="2535889" y="2155364"/>
            <a:ext cx="216000" cy="216000"/>
          </a:xfrm>
          <a:prstGeom prst="rect">
            <a:avLst/>
          </a:prstGeom>
          <a:solidFill>
            <a:srgbClr val="C8242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673A6E3-CE4B-A2F0-5A0B-062433F3A70D}"/>
              </a:ext>
            </a:extLst>
          </p:cNvPr>
          <p:cNvSpPr txBox="1"/>
          <p:nvPr/>
        </p:nvSpPr>
        <p:spPr>
          <a:xfrm>
            <a:off x="3766138" y="2127378"/>
            <a:ext cx="82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……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207EE4D6-39B4-1F53-8754-1FAE75752FDC}"/>
              </a:ext>
            </a:extLst>
          </p:cNvPr>
          <p:cNvCxnSpPr>
            <a:cxnSpLocks/>
            <a:stCxn id="9" idx="0"/>
            <a:endCxn id="82" idx="2"/>
          </p:cNvCxnSpPr>
          <p:nvPr/>
        </p:nvCxnSpPr>
        <p:spPr>
          <a:xfrm flipV="1">
            <a:off x="1948411" y="1454272"/>
            <a:ext cx="12126" cy="425774"/>
          </a:xfrm>
          <a:prstGeom prst="line">
            <a:avLst/>
          </a:prstGeom>
          <a:ln w="28575">
            <a:solidFill>
              <a:srgbClr val="C497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>
            <a:extLst>
              <a:ext uri="{FF2B5EF4-FFF2-40B4-BE49-F238E27FC236}">
                <a16:creationId xmlns:a16="http://schemas.microsoft.com/office/drawing/2014/main" id="{F442E9D9-AB8D-52C2-E90E-6F8765C93A33}"/>
              </a:ext>
            </a:extLst>
          </p:cNvPr>
          <p:cNvCxnSpPr>
            <a:cxnSpLocks/>
            <a:stCxn id="9" idx="4"/>
            <a:endCxn id="2" idx="0"/>
          </p:cNvCxnSpPr>
          <p:nvPr/>
        </p:nvCxnSpPr>
        <p:spPr>
          <a:xfrm>
            <a:off x="1948411" y="2600046"/>
            <a:ext cx="12126" cy="793011"/>
          </a:xfrm>
          <a:prstGeom prst="line">
            <a:avLst/>
          </a:prstGeom>
          <a:ln w="28575">
            <a:solidFill>
              <a:srgbClr val="F3D2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C9AD68D4-89EA-35F5-898C-A4D83DC5BB8A}"/>
              </a:ext>
            </a:extLst>
          </p:cNvPr>
          <p:cNvSpPr/>
          <p:nvPr/>
        </p:nvSpPr>
        <p:spPr>
          <a:xfrm>
            <a:off x="4159088" y="3786502"/>
            <a:ext cx="216000" cy="216000"/>
          </a:xfrm>
          <a:prstGeom prst="rect">
            <a:avLst/>
          </a:prstGeom>
          <a:solidFill>
            <a:srgbClr val="14517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278FFEC3-D22D-87BB-60FE-57AA15E410D6}"/>
              </a:ext>
            </a:extLst>
          </p:cNvPr>
          <p:cNvSpPr/>
          <p:nvPr/>
        </p:nvSpPr>
        <p:spPr>
          <a:xfrm>
            <a:off x="1852537" y="1238272"/>
            <a:ext cx="216000" cy="216000"/>
          </a:xfrm>
          <a:prstGeom prst="rect">
            <a:avLst/>
          </a:prstGeom>
          <a:solidFill>
            <a:srgbClr val="C49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1B051E20-A77D-BFDB-2813-74EA5E5C452C}"/>
              </a:ext>
            </a:extLst>
          </p:cNvPr>
          <p:cNvSpPr/>
          <p:nvPr/>
        </p:nvSpPr>
        <p:spPr>
          <a:xfrm>
            <a:off x="1852536" y="2852251"/>
            <a:ext cx="216000" cy="216000"/>
          </a:xfrm>
          <a:prstGeom prst="rect">
            <a:avLst/>
          </a:prstGeom>
          <a:solidFill>
            <a:srgbClr val="F3D2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7330A1C3-C7C9-3054-9522-7B0A6C5D23B6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V="1">
            <a:off x="482761" y="1451228"/>
            <a:ext cx="12770" cy="434501"/>
          </a:xfrm>
          <a:prstGeom prst="line">
            <a:avLst/>
          </a:prstGeom>
          <a:ln w="28575">
            <a:solidFill>
              <a:srgbClr val="C497B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6D2D31BE-19A7-B0D4-8EDC-274414E6E851}"/>
              </a:ext>
            </a:extLst>
          </p:cNvPr>
          <p:cNvSpPr/>
          <p:nvPr/>
        </p:nvSpPr>
        <p:spPr>
          <a:xfrm>
            <a:off x="387531" y="1235228"/>
            <a:ext cx="216000" cy="216000"/>
          </a:xfrm>
          <a:prstGeom prst="rect">
            <a:avLst/>
          </a:prstGeom>
          <a:solidFill>
            <a:srgbClr val="C497B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320CFBF1-623F-A290-52A7-21DC1515BA65}"/>
              </a:ext>
            </a:extLst>
          </p:cNvPr>
          <p:cNvCxnSpPr>
            <a:cxnSpLocks/>
            <a:stCxn id="7" idx="4"/>
            <a:endCxn id="2" idx="1"/>
          </p:cNvCxnSpPr>
          <p:nvPr/>
        </p:nvCxnSpPr>
        <p:spPr>
          <a:xfrm>
            <a:off x="482761" y="2605729"/>
            <a:ext cx="275230" cy="934198"/>
          </a:xfrm>
          <a:prstGeom prst="line">
            <a:avLst/>
          </a:prstGeom>
          <a:ln w="28575">
            <a:solidFill>
              <a:srgbClr val="F3D2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33038329-BB86-74A7-6458-C88C6966B92A}"/>
              </a:ext>
            </a:extLst>
          </p:cNvPr>
          <p:cNvCxnSpPr>
            <a:cxnSpLocks/>
            <a:stCxn id="12" idx="4"/>
            <a:endCxn id="2" idx="7"/>
          </p:cNvCxnSpPr>
          <p:nvPr/>
        </p:nvCxnSpPr>
        <p:spPr>
          <a:xfrm flipH="1">
            <a:off x="3163082" y="2608653"/>
            <a:ext cx="250979" cy="931274"/>
          </a:xfrm>
          <a:prstGeom prst="line">
            <a:avLst/>
          </a:prstGeom>
          <a:ln w="28575">
            <a:solidFill>
              <a:srgbClr val="F3D2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BD56F54A-79BC-FA06-C16F-9C741343E8A0}"/>
              </a:ext>
            </a:extLst>
          </p:cNvPr>
          <p:cNvSpPr/>
          <p:nvPr/>
        </p:nvSpPr>
        <p:spPr>
          <a:xfrm>
            <a:off x="3208748" y="2856828"/>
            <a:ext cx="216000" cy="216000"/>
          </a:xfrm>
          <a:prstGeom prst="rect">
            <a:avLst/>
          </a:prstGeom>
          <a:solidFill>
            <a:srgbClr val="F3D2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F4E75EA-5E4A-51E4-F32E-40F612A64164}"/>
              </a:ext>
            </a:extLst>
          </p:cNvPr>
          <p:cNvSpPr/>
          <p:nvPr/>
        </p:nvSpPr>
        <p:spPr>
          <a:xfrm>
            <a:off x="495531" y="2856828"/>
            <a:ext cx="216000" cy="216000"/>
          </a:xfrm>
          <a:prstGeom prst="rect">
            <a:avLst/>
          </a:prstGeom>
          <a:solidFill>
            <a:srgbClr val="F3D26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99EEB7F8-D07B-2D92-5EF1-0823B59DE7BD}"/>
              </a:ext>
            </a:extLst>
          </p:cNvPr>
          <p:cNvCxnSpPr>
            <a:cxnSpLocks/>
            <a:stCxn id="71" idx="1"/>
            <a:endCxn id="2" idx="6"/>
          </p:cNvCxnSpPr>
          <p:nvPr/>
        </p:nvCxnSpPr>
        <p:spPr>
          <a:xfrm flipH="1">
            <a:off x="3661192" y="3894502"/>
            <a:ext cx="497896" cy="0"/>
          </a:xfrm>
          <a:prstGeom prst="line">
            <a:avLst/>
          </a:prstGeom>
          <a:ln w="28575">
            <a:solidFill>
              <a:srgbClr val="14517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81574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56589</TotalTime>
  <Words>381</Words>
  <Application>Microsoft Macintosh PowerPoint</Application>
  <PresentationFormat>自定义</PresentationFormat>
  <Paragraphs>161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SimSun</vt:lpstr>
      <vt:lpstr>等线</vt:lpstr>
      <vt:lpstr>Aptos</vt:lpstr>
      <vt:lpstr>Aptos Display</vt:lpstr>
      <vt:lpstr>Arial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 </dc:creator>
  <cp:lastModifiedBy> </cp:lastModifiedBy>
  <cp:revision>245</cp:revision>
  <dcterms:created xsi:type="dcterms:W3CDTF">2024-08-18T10:03:04Z</dcterms:created>
  <dcterms:modified xsi:type="dcterms:W3CDTF">2025-03-12T13:00:05Z</dcterms:modified>
</cp:coreProperties>
</file>